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580"/>
    <p:restoredTop sz="86410"/>
  </p:normalViewPr>
  <p:slideViewPr>
    <p:cSldViewPr>
      <p:cViewPr>
        <p:scale>
          <a:sx n="70" d="100"/>
          <a:sy n="70" d="100"/>
        </p:scale>
        <p:origin x="14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corinthian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5105400"/>
            <a:ext cx="7162800" cy="1066800"/>
          </a:xfrm>
        </p:spPr>
        <p:txBody>
          <a:bodyPr>
            <a:noAutofit/>
          </a:bodyPr>
          <a:lstStyle>
            <a:lvl1pPr marL="0" indent="0" algn="r">
              <a:buNone/>
              <a:defRPr sz="4400" b="1">
                <a:solidFill>
                  <a:schemeClr val="tx1"/>
                </a:solidFill>
                <a:latin typeface="Traja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book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19200"/>
          </a:xfrm>
        </p:spPr>
        <p:txBody>
          <a:bodyPr tIns="0">
            <a:noAutofit/>
          </a:bodyPr>
          <a:lstStyle>
            <a:lvl1pPr algn="l">
              <a:defRPr sz="4000" b="1">
                <a:solidFill>
                  <a:srgbClr val="000099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Trajan Pro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25780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 b="1"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1pPr>
            <a:lvl2pPr>
              <a:spcBef>
                <a:spcPts val="0"/>
              </a:spcBef>
              <a:spcAft>
                <a:spcPts val="600"/>
              </a:spcAft>
              <a:defRPr b="1">
                <a:solidFill>
                  <a:srgbClr val="000099"/>
                </a:solidFill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2pPr>
            <a:lvl3pPr>
              <a:spcBef>
                <a:spcPts val="0"/>
              </a:spcBef>
              <a:spcAft>
                <a:spcPts val="600"/>
              </a:spcAft>
              <a:defRPr b="1"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3pPr>
            <a:lvl4pPr>
              <a:spcBef>
                <a:spcPts val="0"/>
              </a:spcBef>
              <a:spcAft>
                <a:spcPts val="600"/>
              </a:spcAft>
              <a:defRPr b="1"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4pPr>
            <a:lvl5pPr>
              <a:spcBef>
                <a:spcPts val="0"/>
              </a:spcBef>
              <a:spcAft>
                <a:spcPts val="600"/>
              </a:spcAft>
              <a:defRPr b="1">
                <a:effectLst>
                  <a:outerShdw blurRad="50800" dist="38100" dir="27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5BEDA-1427-491A-A07C-BD19F153C83E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F5BEDA-1427-491A-A07C-BD19F153C83E}" type="datetimeFigureOut">
              <a:rPr lang="en-US" smtClean="0"/>
              <a:pPr/>
              <a:t>3/13/2011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3F50A-6153-431F-AD82-E48B3CB7B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2600" y="4419600"/>
            <a:ext cx="7162800" cy="1066800"/>
          </a:xfrm>
        </p:spPr>
        <p:txBody>
          <a:bodyPr/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Establishment of the </a:t>
            </a:r>
            <a:br>
              <a:rPr lang="en-US" dirty="0" smtClean="0"/>
            </a:br>
            <a:r>
              <a:rPr lang="en-US" dirty="0" smtClean="0"/>
              <a:t>Church in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Paul labored in Corinth for 18 months </a:t>
            </a:r>
            <a:r>
              <a:rPr lang="en-US" sz="2700" dirty="0" smtClean="0"/>
              <a:t>(18:11). </a:t>
            </a:r>
          </a:p>
          <a:p>
            <a:pPr lvl="1"/>
            <a:r>
              <a:rPr lang="en-US" dirty="0" smtClean="0"/>
              <a:t>He was </a:t>
            </a:r>
            <a:r>
              <a:rPr lang="en-US" dirty="0"/>
              <a:t>brought to trial by the Jews before </a:t>
            </a:r>
            <a:r>
              <a:rPr lang="en-US" dirty="0" err="1"/>
              <a:t>Gallio</a:t>
            </a:r>
            <a:r>
              <a:rPr lang="en-US" dirty="0"/>
              <a:t> (Acts 18:12-16).</a:t>
            </a:r>
          </a:p>
          <a:p>
            <a:pPr lvl="2"/>
            <a:r>
              <a:rPr lang="en-US" dirty="0" err="1"/>
              <a:t>Gallio</a:t>
            </a:r>
            <a:r>
              <a:rPr lang="en-US" dirty="0"/>
              <a:t> was the </a:t>
            </a:r>
            <a:r>
              <a:rPr lang="en-US" dirty="0" smtClean="0"/>
              <a:t>proconsul/senatorial leader/governor.</a:t>
            </a:r>
            <a:endParaRPr lang="en-US" dirty="0"/>
          </a:p>
          <a:p>
            <a:pPr lvl="2"/>
            <a:r>
              <a:rPr lang="en-US" dirty="0" err="1"/>
              <a:t>Gallio</a:t>
            </a:r>
            <a:r>
              <a:rPr lang="en-US" dirty="0"/>
              <a:t> quickly dismissed the case against Paul.</a:t>
            </a:r>
          </a:p>
          <a:p>
            <a:pPr lvl="2"/>
            <a:r>
              <a:rPr lang="en-US" dirty="0" err="1"/>
              <a:t>Gallio’s</a:t>
            </a:r>
            <a:r>
              <a:rPr lang="en-US" dirty="0"/>
              <a:t> verdict opened doors for Paul to preach the gospel all over the Roman Empire.</a:t>
            </a:r>
          </a:p>
          <a:p>
            <a:pPr lvl="3"/>
            <a:r>
              <a:rPr lang="en-US" dirty="0">
                <a:ln w="3175">
                  <a:solidFill>
                    <a:schemeClr val="bg1"/>
                  </a:solidFill>
                </a:ln>
              </a:rPr>
              <a:t>Interesting that the Lord had told Paul in a vision, “I am with you, and no one will attack you to hurt you; for I have many people in this city” (Acts 18:10).  </a:t>
            </a:r>
          </a:p>
          <a:p>
            <a:pPr lvl="3"/>
            <a:r>
              <a:rPr lang="en-US" dirty="0">
                <a:ln w="3175">
                  <a:solidFill>
                    <a:schemeClr val="bg1"/>
                  </a:solidFill>
                </a:ln>
              </a:rPr>
              <a:t>The providence of God was at work, even using </a:t>
            </a:r>
            <a:r>
              <a:rPr lang="en-US" dirty="0" err="1">
                <a:ln w="3175">
                  <a:solidFill>
                    <a:schemeClr val="bg1"/>
                  </a:solidFill>
                </a:ln>
              </a:rPr>
              <a:t>Gallio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 for His purposes.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53200" y="533400"/>
            <a:ext cx="2362200" cy="838200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000099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Calibri"/>
                <a:cs typeface="Calibri"/>
              </a:rPr>
              <a:t>‒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uLnTx/>
                <a:uFillTx/>
                <a:latin typeface="Trajan Pro" pitchFamily="18" charset="0"/>
                <a:ea typeface="+mj-ea"/>
                <a:cs typeface="+mj-cs"/>
              </a:rPr>
              <a:t>Acts 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Establishment of the </a:t>
            </a:r>
            <a:br>
              <a:rPr lang="en-US" dirty="0" smtClean="0"/>
            </a:br>
            <a:r>
              <a:rPr lang="en-US" dirty="0" smtClean="0"/>
              <a:t>Church in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left Corinth in early 52 A.D. to return to Antioch (Acts 18:18-22).</a:t>
            </a:r>
          </a:p>
          <a:p>
            <a:pPr lvl="1"/>
            <a:r>
              <a:rPr lang="en-US" dirty="0"/>
              <a:t>The church was made up of Jews and primarily Gentiles (cf. 1 Cor. 12:2).</a:t>
            </a:r>
          </a:p>
          <a:p>
            <a:pPr lvl="1"/>
            <a:r>
              <a:rPr lang="en-US" dirty="0"/>
              <a:t>After Paul left Corinth, </a:t>
            </a:r>
            <a:r>
              <a:rPr lang="en-US" dirty="0" err="1"/>
              <a:t>Apollos</a:t>
            </a:r>
            <a:r>
              <a:rPr lang="en-US" dirty="0"/>
              <a:t> came and “greatly helped those who had believed through grace” (Acts 18:27).</a:t>
            </a:r>
          </a:p>
          <a:p>
            <a:pPr lvl="1"/>
            <a:r>
              <a:rPr lang="en-US" dirty="0"/>
              <a:t>Paul visited again on his third missionary journey (Acts 20:1-2), and inte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nd</a:t>
            </a:r>
            <a:r>
              <a:rPr lang="en-US" dirty="0"/>
              <a:t>ed to make a third visit (2 Cor. 12:14; 13:1-2).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53200" y="533400"/>
            <a:ext cx="2362200" cy="838200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000099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Calibri"/>
                <a:cs typeface="Calibri"/>
              </a:rPr>
              <a:t>‒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uLnTx/>
                <a:uFillTx/>
                <a:latin typeface="Trajan Pro" pitchFamily="18" charset="0"/>
                <a:ea typeface="+mj-ea"/>
                <a:cs typeface="+mj-cs"/>
              </a:rPr>
              <a:t>Acts 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 smtClean="0"/>
              <a:t>Situation </a:t>
            </a:r>
            <a:r>
              <a:rPr lang="en-US" dirty="0"/>
              <a:t>That </a:t>
            </a:r>
            <a:r>
              <a:rPr lang="en-US" dirty="0" smtClean="0"/>
              <a:t>Occasioned </a:t>
            </a:r>
            <a:r>
              <a:rPr lang="en-US" dirty="0"/>
              <a:t>the Writing of the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Paul </a:t>
            </a:r>
            <a:r>
              <a:rPr lang="en-US" dirty="0"/>
              <a:t>worked in Ephesus for three years </a:t>
            </a:r>
            <a:r>
              <a:rPr lang="en-US" dirty="0" smtClean="0"/>
              <a:t>(20:31</a:t>
            </a:r>
            <a:r>
              <a:rPr lang="en-US" dirty="0"/>
              <a:t>).</a:t>
            </a:r>
          </a:p>
          <a:p>
            <a:r>
              <a:rPr lang="en-US" dirty="0"/>
              <a:t>While in Ephesus, Paul began to receive troubling reports about the moral and spiritual condition of the church in Corinth.</a:t>
            </a:r>
          </a:p>
          <a:p>
            <a:pPr lvl="1"/>
            <a:r>
              <a:rPr lang="en-US" dirty="0"/>
              <a:t>The first word came via oral reports from those of Chloe’s household (1 Cor. 1:11), especially focusing on the division in the church.  </a:t>
            </a:r>
          </a:p>
          <a:p>
            <a:pPr lvl="1"/>
            <a:r>
              <a:rPr lang="en-US" dirty="0"/>
              <a:t>The second word came via written questions to Paul from the church (1 Cor. 7:1).</a:t>
            </a:r>
          </a:p>
          <a:p>
            <a:pPr lvl="1"/>
            <a:r>
              <a:rPr lang="en-US" dirty="0"/>
              <a:t>One or both of these reports (the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oral</a:t>
            </a:r>
            <a:r>
              <a:rPr lang="en-US" dirty="0"/>
              <a:t> and the written) appears to have been de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live</a:t>
            </a:r>
            <a:r>
              <a:rPr lang="en-US" dirty="0"/>
              <a:t>red by </a:t>
            </a:r>
            <a:r>
              <a:rPr lang="en-US" dirty="0" err="1"/>
              <a:t>Stephanas</a:t>
            </a:r>
            <a:r>
              <a:rPr lang="en-US" dirty="0"/>
              <a:t>, </a:t>
            </a:r>
            <a:r>
              <a:rPr lang="en-US" dirty="0" err="1"/>
              <a:t>Fortunatus</a:t>
            </a:r>
            <a:r>
              <a:rPr lang="en-US" dirty="0"/>
              <a:t> and </a:t>
            </a:r>
            <a:r>
              <a:rPr lang="en-US" dirty="0" err="1"/>
              <a:t>Achai</a:t>
            </a:r>
            <a:r>
              <a:rPr lang="en-US" dirty="0" err="1">
                <a:ln w="3175">
                  <a:solidFill>
                    <a:schemeClr val="bg1"/>
                  </a:solidFill>
                </a:ln>
              </a:rPr>
              <a:t>cus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 </a:t>
            </a:r>
            <a:r>
              <a:rPr lang="en-US" dirty="0"/>
              <a:t>(1 Cor. 16:17).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 smtClean="0"/>
              <a:t>Situation </a:t>
            </a:r>
            <a:r>
              <a:rPr lang="en-US" dirty="0"/>
              <a:t>That </a:t>
            </a:r>
            <a:r>
              <a:rPr lang="en-US" dirty="0" smtClean="0"/>
              <a:t>Occasioned </a:t>
            </a:r>
            <a:r>
              <a:rPr lang="en-US" dirty="0"/>
              <a:t>the Writing of the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So, Paul writes our 1 Corinthians in 55 A.D. from Ephesus (1 Cor. 16:8).</a:t>
            </a:r>
          </a:p>
          <a:p>
            <a:pPr lvl="1"/>
            <a:r>
              <a:rPr lang="en-US" dirty="0"/>
              <a:t>Paul wrote of those matters that were the most urgent (1 Cor. 11:34).</a:t>
            </a:r>
          </a:p>
          <a:p>
            <a:pPr lvl="1"/>
            <a:r>
              <a:rPr lang="en-US" dirty="0"/>
              <a:t>He sent Timothy to remind them of his ways in Christ (1 Cor. 4:14-17).  The letter would arrive before Timothy.</a:t>
            </a:r>
          </a:p>
          <a:p>
            <a:pPr lvl="1"/>
            <a:r>
              <a:rPr lang="en-US" dirty="0">
                <a:ln w="3175">
                  <a:solidFill>
                    <a:schemeClr val="bg1"/>
                  </a:solidFill>
                </a:ln>
              </a:rPr>
              <a:t>Paul planned to </a:t>
            </a:r>
            <a:r>
              <a:rPr lang="en-US" dirty="0" smtClean="0">
                <a:ln w="3175">
                  <a:solidFill>
                    <a:schemeClr val="bg1"/>
                  </a:solidFill>
                </a:ln>
              </a:rPr>
              <a:t>personally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visit </a:t>
            </a:r>
            <a:r>
              <a:rPr lang="en-US" dirty="0" smtClean="0">
                <a:ln w="3175">
                  <a:solidFill>
                    <a:schemeClr val="bg1"/>
                  </a:solidFill>
                </a:ln>
              </a:rPr>
              <a:t>shortly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to set the rest in order (1 Cor. 4:19, 21; 11:34; 16:2-5).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/>
              <a:t>The Purpose of the Letter of 1 Corinthians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Part </a:t>
            </a:r>
            <a:r>
              <a:rPr lang="en-US" dirty="0"/>
              <a:t>of a series of letters to the church in </a:t>
            </a:r>
            <a:r>
              <a:rPr lang="en-US" dirty="0" smtClean="0"/>
              <a:t>Corinth</a:t>
            </a:r>
            <a:endParaRPr lang="en-US" dirty="0"/>
          </a:p>
          <a:p>
            <a:pPr lvl="1"/>
            <a:r>
              <a:rPr lang="en-US" dirty="0"/>
              <a:t>He wrote an initial letter </a:t>
            </a:r>
            <a:r>
              <a:rPr lang="en-US" dirty="0" smtClean="0"/>
              <a:t>we </a:t>
            </a:r>
            <a:r>
              <a:rPr lang="en-US" dirty="0"/>
              <a:t>no longer have (1 Cor. 5:9).</a:t>
            </a:r>
          </a:p>
          <a:p>
            <a:pPr lvl="1"/>
            <a:r>
              <a:rPr lang="en-US" dirty="0"/>
              <a:t>He wrote this letter (1 Corinthians).</a:t>
            </a:r>
          </a:p>
          <a:p>
            <a:pPr lvl="1"/>
            <a:r>
              <a:rPr lang="en-US" dirty="0"/>
              <a:t>He would later (about a year later) write 2 Corinthians.</a:t>
            </a:r>
          </a:p>
          <a:p>
            <a:r>
              <a:rPr lang="en-US" dirty="0"/>
              <a:t>P</a:t>
            </a:r>
            <a:r>
              <a:rPr lang="en-US" dirty="0" smtClean="0"/>
              <a:t>art </a:t>
            </a:r>
            <a:r>
              <a:rPr lang="en-US" dirty="0"/>
              <a:t>of a series of letters often called “The Salvation </a:t>
            </a:r>
            <a:r>
              <a:rPr lang="en-US" dirty="0" smtClean="0"/>
              <a:t>Epistles”</a:t>
            </a:r>
            <a:endParaRPr lang="en-US" dirty="0"/>
          </a:p>
          <a:p>
            <a:pPr lvl="1"/>
            <a:r>
              <a:rPr lang="en-US" dirty="0"/>
              <a:t>This includes Romans, 1 &amp; 2 Corinthians and Galatians.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written around the same time, while Paul was on his third missionary journey (55-56 A.D.).</a:t>
            </a:r>
          </a:p>
          <a:p>
            <a:pPr lvl="1"/>
            <a:r>
              <a:rPr lang="en-US" dirty="0"/>
              <a:t>Each of these epistles emphasizes the doctrine of salvation (cf. Rom. 1:16).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/>
              <a:t>The Purpose of the Letter of 1 Corinthians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Paul’s main purposes in writing 1 </a:t>
            </a:r>
            <a:r>
              <a:rPr lang="en-US" sz="3100" dirty="0" smtClean="0"/>
              <a:t>Corinthians</a:t>
            </a:r>
            <a:endParaRPr lang="en-US" sz="3100" dirty="0"/>
          </a:p>
          <a:p>
            <a:pPr lvl="1"/>
            <a:r>
              <a:rPr lang="en-US" dirty="0" smtClean="0"/>
              <a:t>To correct </a:t>
            </a:r>
            <a:r>
              <a:rPr lang="en-US" dirty="0"/>
              <a:t>the errors being practiced and taught by the church in </a:t>
            </a:r>
            <a:r>
              <a:rPr lang="en-US" dirty="0" smtClean="0"/>
              <a:t>Corinth (chapters 1-6)</a:t>
            </a:r>
            <a:endParaRPr lang="en-US" dirty="0"/>
          </a:p>
          <a:p>
            <a:pPr lvl="2"/>
            <a:r>
              <a:rPr lang="en-US" dirty="0" smtClean="0"/>
              <a:t>Responding </a:t>
            </a:r>
            <a:r>
              <a:rPr lang="en-US" dirty="0"/>
              <a:t>to the report from Chloe’s household regarding division, arrogance, carnality, etc.</a:t>
            </a:r>
          </a:p>
          <a:p>
            <a:pPr lvl="1"/>
            <a:r>
              <a:rPr lang="en-US" dirty="0" smtClean="0"/>
              <a:t>To </a:t>
            </a:r>
            <a:r>
              <a:rPr lang="en-US" dirty="0"/>
              <a:t>a</a:t>
            </a:r>
            <a:r>
              <a:rPr lang="en-US" dirty="0" smtClean="0"/>
              <a:t>nswer </a:t>
            </a:r>
            <a:r>
              <a:rPr lang="en-US" dirty="0"/>
              <a:t>the written questions the church had sent to him </a:t>
            </a:r>
            <a:r>
              <a:rPr lang="en-US" dirty="0" smtClean="0"/>
              <a:t>(Chapters 7-16)</a:t>
            </a:r>
            <a:endParaRPr lang="en-US" dirty="0"/>
          </a:p>
          <a:p>
            <a:pPr lvl="2"/>
            <a:r>
              <a:rPr lang="en-US" dirty="0"/>
              <a:t>Respond to the questions about marriage, meats, </a:t>
            </a:r>
            <a:r>
              <a:rPr lang="en-US" dirty="0" smtClean="0"/>
              <a:t>spiritual gifts, etc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Each “now concerning” indicates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a n</a:t>
            </a:r>
            <a:r>
              <a:rPr lang="en-US" dirty="0"/>
              <a:t>ew question of theirs (cf. 7:1, 25; 8:1; 12:1; 16:1,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12).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pPr lvl="0"/>
            <a:r>
              <a:rPr lang="en-US" dirty="0"/>
              <a:t>Major Problems in the Church at Corinth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 fontScale="62500" lnSpcReduction="20000"/>
          </a:bodyPr>
          <a:lstStyle/>
          <a:p>
            <a:pPr marL="231775" indent="-231775"/>
            <a:r>
              <a:rPr lang="en-US" dirty="0"/>
              <a:t>Division in the church</a:t>
            </a:r>
          </a:p>
          <a:p>
            <a:pPr marL="231775" indent="-231775"/>
            <a:r>
              <a:rPr lang="en-US" dirty="0"/>
              <a:t>A party spirit, exalting preachers</a:t>
            </a:r>
          </a:p>
          <a:p>
            <a:pPr marL="231775" indent="-231775"/>
            <a:r>
              <a:rPr lang="en-US" dirty="0"/>
              <a:t>Enamored by the wisdom of the world</a:t>
            </a:r>
          </a:p>
          <a:p>
            <a:pPr marL="231775" indent="-231775"/>
            <a:r>
              <a:rPr lang="en-US" dirty="0"/>
              <a:t>Carnality among the members</a:t>
            </a:r>
          </a:p>
          <a:p>
            <a:pPr marL="231775" indent="-231775"/>
            <a:r>
              <a:rPr lang="en-US" dirty="0"/>
              <a:t>Lack of growth</a:t>
            </a:r>
          </a:p>
          <a:p>
            <a:pPr marL="231775" indent="-231775"/>
            <a:r>
              <a:rPr lang="en-US" dirty="0"/>
              <a:t>Sexual immorality </a:t>
            </a:r>
          </a:p>
          <a:p>
            <a:pPr marL="231775" indent="-231775"/>
            <a:r>
              <a:rPr lang="en-US" dirty="0"/>
              <a:t>Lack of church discipline</a:t>
            </a:r>
          </a:p>
          <a:p>
            <a:pPr marL="231775" indent="-231775"/>
            <a:r>
              <a:rPr lang="en-US" dirty="0"/>
              <a:t>Tolerating sin in the church</a:t>
            </a:r>
          </a:p>
          <a:p>
            <a:pPr marL="231775" indent="-231775"/>
            <a:r>
              <a:rPr lang="en-US" dirty="0"/>
              <a:t>Going to law against a brother</a:t>
            </a:r>
          </a:p>
          <a:p>
            <a:pPr marL="231775" indent="-231775"/>
            <a:r>
              <a:rPr lang="en-US" dirty="0"/>
              <a:t>Marriage problems</a:t>
            </a:r>
          </a:p>
          <a:p>
            <a:pPr marL="231775" indent="-231775"/>
            <a:r>
              <a:rPr lang="en-US" dirty="0"/>
              <a:t>Confusion over marriage and divorce issues</a:t>
            </a:r>
          </a:p>
          <a:p>
            <a:pPr marL="231775" indent="-231775"/>
            <a:r>
              <a:rPr lang="en-US" dirty="0"/>
              <a:t>Eating meats offered to idols</a:t>
            </a:r>
          </a:p>
          <a:p>
            <a:pPr marL="231775" indent="-231775"/>
            <a:r>
              <a:rPr lang="en-US" dirty="0"/>
              <a:t>Sinning against weaker brethren</a:t>
            </a:r>
          </a:p>
          <a:p>
            <a:pPr marL="231775" indent="-231775"/>
            <a:r>
              <a:rPr lang="en-US" dirty="0"/>
              <a:t>Putting a stumbling block before brethren</a:t>
            </a:r>
          </a:p>
          <a:p>
            <a:pPr marL="231775" indent="-231775"/>
            <a:r>
              <a:rPr lang="en-US" dirty="0"/>
              <a:t>Lusting after evils things</a:t>
            </a:r>
          </a:p>
          <a:p>
            <a:pPr marL="231775" indent="-231775"/>
            <a:r>
              <a:rPr lang="en-US" dirty="0"/>
              <a:t>Murmuring against God</a:t>
            </a:r>
          </a:p>
          <a:p>
            <a:pPr marL="231775" indent="-231775"/>
            <a:r>
              <a:rPr lang="en-US" dirty="0"/>
              <a:t>The woman’s covering and being holy</a:t>
            </a:r>
          </a:p>
          <a:p>
            <a:pPr marL="231775" indent="-231775"/>
            <a:r>
              <a:rPr lang="en-US" dirty="0"/>
              <a:t>Perversion of the Lord’s Supper</a:t>
            </a:r>
          </a:p>
          <a:p>
            <a:pPr marL="231775" indent="-231775"/>
            <a:r>
              <a:rPr lang="en-US" dirty="0"/>
              <a:t>Irregularities and disorder in public worship</a:t>
            </a:r>
          </a:p>
          <a:p>
            <a:pPr marL="231775" indent="-231775"/>
            <a:r>
              <a:rPr lang="en-US" dirty="0"/>
              <a:t>Improper role of women in the church</a:t>
            </a:r>
          </a:p>
          <a:p>
            <a:pPr marL="231775" indent="-231775"/>
            <a:r>
              <a:rPr lang="en-US" dirty="0"/>
              <a:t>Contention over and abuses of spiritual gifts</a:t>
            </a:r>
          </a:p>
          <a:p>
            <a:pPr marL="231775" indent="-231775"/>
            <a:r>
              <a:rPr lang="en-US" dirty="0"/>
              <a:t>Creating confusion in the church</a:t>
            </a:r>
          </a:p>
          <a:p>
            <a:pPr marL="231775" indent="-231775"/>
            <a:r>
              <a:rPr lang="en-US" dirty="0">
                <a:ln w="3175">
                  <a:solidFill>
                    <a:schemeClr val="bg1"/>
                  </a:solidFill>
                </a:ln>
              </a:rPr>
              <a:t>Mistaken view of the resurrection</a:t>
            </a:r>
          </a:p>
          <a:p>
            <a:pPr marL="231775" indent="-231775"/>
            <a:r>
              <a:rPr lang="en-US" dirty="0">
                <a:ln w="3175">
                  <a:solidFill>
                    <a:schemeClr val="bg1"/>
                  </a:solidFill>
                </a:ln>
              </a:rPr>
              <a:t>Misunderstanding about the collection</a:t>
            </a:r>
          </a:p>
          <a:p>
            <a:pPr marL="231775" indent="-231775"/>
            <a:r>
              <a:rPr lang="en-US" i="1" dirty="0">
                <a:ln w="3175">
                  <a:solidFill>
                    <a:schemeClr val="bg1"/>
                  </a:solidFill>
                </a:ln>
              </a:rPr>
              <a:t>There are some things that have not changed in the church!</a:t>
            </a:r>
            <a:endParaRPr lang="en-US" dirty="0">
              <a:ln w="3175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/>
              <a:t>Solution to All Major Problems in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solution to </a:t>
            </a:r>
            <a:r>
              <a:rPr lang="en-US" sz="2800" dirty="0" smtClean="0"/>
              <a:t>problems </a:t>
            </a:r>
            <a:r>
              <a:rPr lang="en-US" sz="2800" dirty="0"/>
              <a:t>in an </a:t>
            </a:r>
            <a:r>
              <a:rPr lang="en-US" sz="2800" dirty="0" smtClean="0"/>
              <a:t>individual Christian’s </a:t>
            </a:r>
            <a:r>
              <a:rPr lang="en-US" sz="2800" dirty="0"/>
              <a:t>life and </a:t>
            </a:r>
            <a:r>
              <a:rPr lang="en-US" sz="2800" dirty="0" smtClean="0"/>
              <a:t>problems </a:t>
            </a:r>
            <a:r>
              <a:rPr lang="en-US" sz="2800" dirty="0"/>
              <a:t>in a local church is found in the second verse of the book – 1 Cor. 1:2.</a:t>
            </a:r>
            <a:endParaRPr lang="en-US" dirty="0">
              <a:ln w="3175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/>
              <a:t>Solution to All Major Problems in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</a:t>
            </a:r>
            <a:r>
              <a:rPr lang="en-US" dirty="0"/>
              <a:t>The church of God which is at Corinth”</a:t>
            </a:r>
          </a:p>
          <a:p>
            <a:pPr lvl="1"/>
            <a:r>
              <a:rPr lang="en-US" dirty="0"/>
              <a:t>The church is a community of people governed by the will of God (cf. 1 Cor. 1:1).</a:t>
            </a:r>
          </a:p>
          <a:p>
            <a:pPr lvl="1"/>
            <a:r>
              <a:rPr lang="en-US" dirty="0"/>
              <a:t>The city of Corinth was a community of people governed by sinful passion &amp; lusts.</a:t>
            </a:r>
          </a:p>
          <a:p>
            <a:pPr lvl="1"/>
            <a:r>
              <a:rPr lang="en-US" dirty="0"/>
              <a:t>Yet, THE CHURCH was in/at CORINTH.</a:t>
            </a:r>
          </a:p>
          <a:p>
            <a:pPr lvl="1"/>
            <a:r>
              <a:rPr lang="en-US" dirty="0"/>
              <a:t>The church must learn to be IN the </a:t>
            </a:r>
            <a:r>
              <a:rPr lang="en-US"/>
              <a:t>world </a:t>
            </a:r>
            <a:r>
              <a:rPr lang="en-US" smtClean="0"/>
              <a:t>but </a:t>
            </a:r>
            <a:r>
              <a:rPr lang="en-US" dirty="0"/>
              <a:t>not OF the world (cf. John 17:14-16).</a:t>
            </a:r>
          </a:p>
          <a:p>
            <a:pPr lvl="1"/>
            <a:r>
              <a:rPr lang="en-US" dirty="0"/>
              <a:t>The city of Corinth had invaded and spread within the church, rather than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the</a:t>
            </a:r>
            <a:r>
              <a:rPr lang="en-US" dirty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dirty="0"/>
              <a:t>church invading and spreading within </a:t>
            </a:r>
            <a:r>
              <a:rPr lang="en-US" dirty="0" smtClean="0">
                <a:ln w="3175">
                  <a:solidFill>
                    <a:schemeClr val="bg1"/>
                  </a:solidFill>
                </a:ln>
              </a:rPr>
              <a:t>the</a:t>
            </a:r>
            <a:r>
              <a:rPr lang="en-US" dirty="0" smtClean="0">
                <a:ln w="3175">
                  <a:solidFill>
                    <a:schemeClr val="tx1"/>
                  </a:solidFill>
                </a:ln>
              </a:rPr>
              <a:t> </a:t>
            </a:r>
            <a:r>
              <a:rPr lang="en-US" dirty="0" smtClean="0"/>
              <a:t>city </a:t>
            </a:r>
            <a:r>
              <a:rPr lang="en-US" dirty="0"/>
              <a:t>of Corinth.</a:t>
            </a:r>
            <a:endParaRPr lang="en-US" dirty="0">
              <a:ln w="3175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/>
              <a:t>Solution to All Major Problems in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“Those who are sanctified in Christ Jesus, called to be saints” </a:t>
            </a:r>
          </a:p>
          <a:p>
            <a:pPr lvl="1"/>
            <a:r>
              <a:rPr lang="en-US" dirty="0"/>
              <a:t>Sanctified = verb, meaning to make holy, set apart</a:t>
            </a:r>
          </a:p>
          <a:p>
            <a:pPr lvl="1"/>
            <a:r>
              <a:rPr lang="en-US" dirty="0"/>
              <a:t>Saint = noun, meaning a holy one, set apart</a:t>
            </a:r>
          </a:p>
          <a:p>
            <a:pPr lvl="1"/>
            <a:r>
              <a:rPr lang="en-US" dirty="0"/>
              <a:t>Those who are holy/sanctified/set apart are those who are “in Christ.”</a:t>
            </a:r>
          </a:p>
          <a:p>
            <a:pPr lvl="1"/>
            <a:r>
              <a:rPr lang="en-US" dirty="0"/>
              <a:t>Those who are in Christ are to be different than those who are in the world!</a:t>
            </a:r>
            <a:endParaRPr lang="en-US" dirty="0">
              <a:ln w="3175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City of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the City</a:t>
            </a:r>
          </a:p>
          <a:p>
            <a:pPr lvl="1"/>
            <a:r>
              <a:rPr lang="en-US" dirty="0" smtClean="0"/>
              <a:t>Rome </a:t>
            </a:r>
            <a:r>
              <a:rPr lang="en-US" dirty="0"/>
              <a:t>had destroyed the ancient city in 146 B.C.  </a:t>
            </a:r>
          </a:p>
          <a:p>
            <a:pPr lvl="1"/>
            <a:r>
              <a:rPr lang="en-US" dirty="0"/>
              <a:t>Julius Caesar rebuilt it in 46 B.C. </a:t>
            </a:r>
            <a:endParaRPr lang="en-US" dirty="0" smtClean="0"/>
          </a:p>
          <a:p>
            <a:pPr lvl="1"/>
            <a:r>
              <a:rPr lang="en-US" dirty="0" smtClean="0"/>
              <a:t>Corinth was made a </a:t>
            </a:r>
            <a:r>
              <a:rPr lang="en-US" dirty="0"/>
              <a:t>Roman Colony</a:t>
            </a:r>
          </a:p>
          <a:p>
            <a:pPr lvl="1"/>
            <a:r>
              <a:rPr lang="en-US" dirty="0"/>
              <a:t>It was the capital city of Achaia.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/>
              <a:t>Solution to All Major Problems in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“Call on the name of Jesus Christ our Lord”</a:t>
            </a:r>
          </a:p>
          <a:p>
            <a:pPr lvl="1"/>
            <a:r>
              <a:rPr lang="en-US" dirty="0"/>
              <a:t>When </a:t>
            </a:r>
            <a:r>
              <a:rPr lang="en-US" dirty="0" smtClean="0"/>
              <a:t>Christians…</a:t>
            </a:r>
          </a:p>
          <a:p>
            <a:pPr lvl="2"/>
            <a:r>
              <a:rPr lang="en-US" dirty="0" smtClean="0"/>
              <a:t>acknowledge </a:t>
            </a:r>
            <a:r>
              <a:rPr lang="en-US" dirty="0"/>
              <a:t>Jesus Christ as LORD of their lives…</a:t>
            </a:r>
          </a:p>
          <a:p>
            <a:pPr lvl="2"/>
            <a:r>
              <a:rPr lang="en-US" dirty="0" smtClean="0"/>
              <a:t>live </a:t>
            </a:r>
            <a:r>
              <a:rPr lang="en-US" dirty="0"/>
              <a:t>and work under the LORDSHIP of Jesus Christ…</a:t>
            </a:r>
          </a:p>
          <a:p>
            <a:pPr lvl="2"/>
            <a:r>
              <a:rPr lang="en-US" dirty="0" smtClean="0"/>
              <a:t>honor </a:t>
            </a:r>
            <a:r>
              <a:rPr lang="en-US" dirty="0"/>
              <a:t>Jesus Christ as LORD of all things in their lives…</a:t>
            </a:r>
          </a:p>
          <a:p>
            <a:pPr lvl="2"/>
            <a:r>
              <a:rPr lang="en-US" dirty="0" smtClean="0"/>
              <a:t>submit </a:t>
            </a:r>
            <a:r>
              <a:rPr lang="en-US" dirty="0"/>
              <a:t>to the authority of Jesus Christ as LORD…</a:t>
            </a:r>
          </a:p>
          <a:p>
            <a:pPr lvl="1"/>
            <a:r>
              <a:rPr lang="en-US" dirty="0"/>
              <a:t>When the </a:t>
            </a:r>
            <a:r>
              <a:rPr lang="en-US" dirty="0" smtClean="0"/>
              <a:t>church…</a:t>
            </a:r>
          </a:p>
          <a:p>
            <a:pPr lvl="2"/>
            <a:r>
              <a:rPr lang="en-US" dirty="0" smtClean="0"/>
              <a:t>acknowledges </a:t>
            </a:r>
            <a:r>
              <a:rPr lang="en-US" dirty="0"/>
              <a:t>Jesus Christ as LORD of the church…</a:t>
            </a:r>
          </a:p>
          <a:p>
            <a:pPr lvl="2"/>
            <a:r>
              <a:rPr lang="en-US" dirty="0" smtClean="0"/>
              <a:t>lives </a:t>
            </a:r>
            <a:r>
              <a:rPr lang="en-US" dirty="0"/>
              <a:t>and works under the LORDSHIP of Jesus Christ…</a:t>
            </a:r>
          </a:p>
          <a:p>
            <a:pPr lvl="2"/>
            <a:r>
              <a:rPr lang="en-US" dirty="0" smtClean="0">
                <a:ln w="3175">
                  <a:solidFill>
                    <a:schemeClr val="bg1"/>
                  </a:solidFill>
                </a:ln>
              </a:rPr>
              <a:t>honors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Jesus Christ as LORD of all things it says and does…</a:t>
            </a:r>
          </a:p>
          <a:p>
            <a:pPr lvl="2"/>
            <a:r>
              <a:rPr lang="en-US" dirty="0" smtClean="0">
                <a:ln w="3175">
                  <a:solidFill>
                    <a:schemeClr val="bg1"/>
                  </a:solidFill>
                </a:ln>
              </a:rPr>
              <a:t>submits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to the authority of Jesus Christ as LORD…</a:t>
            </a:r>
          </a:p>
          <a:p>
            <a:pPr lvl="1"/>
            <a:r>
              <a:rPr lang="en-US" dirty="0">
                <a:ln w="3175">
                  <a:solidFill>
                    <a:schemeClr val="bg1"/>
                  </a:solidFill>
                </a:ln>
              </a:rPr>
              <a:t>Then, all problems caused by selfish and ignorant pride will be resolved!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305800" cy="1295400"/>
          </a:xfrm>
        </p:spPr>
        <p:txBody>
          <a:bodyPr tIns="0"/>
          <a:lstStyle/>
          <a:p>
            <a:r>
              <a:rPr lang="en-US" dirty="0"/>
              <a:t>Solution to All Major Problems in the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theme of 1 Corinthians </a:t>
            </a:r>
            <a:r>
              <a:rPr lang="en-US" dirty="0" smtClean="0"/>
              <a:t>summarized </a:t>
            </a:r>
            <a:r>
              <a:rPr lang="en-US" dirty="0"/>
              <a:t>in these words: Jesus Christ Is Lord!</a:t>
            </a:r>
          </a:p>
          <a:p>
            <a:pPr lvl="1"/>
            <a:r>
              <a:rPr lang="en-US" dirty="0"/>
              <a:t>The word “Lord” is found 6 times in first 10 verses (v. 2, 3, 7, 8, 9, 10).</a:t>
            </a:r>
          </a:p>
          <a:p>
            <a:pPr lvl="1"/>
            <a:r>
              <a:rPr lang="en-US" dirty="0" smtClean="0"/>
              <a:t>Found </a:t>
            </a:r>
            <a:r>
              <a:rPr lang="en-US" dirty="0"/>
              <a:t>70 times in the entire book.</a:t>
            </a:r>
          </a:p>
          <a:p>
            <a:r>
              <a:rPr lang="en-US" dirty="0"/>
              <a:t>When Jesus Christ is Lord of the life of a Christian and an entire congregation, living a holy, sanctified, set apart life will not be a burdensome chore but a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joyous endeavor!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bleatlas.org/region/corin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295400"/>
            <a:ext cx="5562600" cy="5562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City of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Strategic Location of the City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/>
              <a:t>Located on the </a:t>
            </a:r>
            <a:r>
              <a:rPr lang="en-US" dirty="0" smtClean="0"/>
              <a:t>isthmus</a:t>
            </a:r>
            <a:endParaRPr lang="en-US" dirty="0"/>
          </a:p>
          <a:p>
            <a:pPr lvl="1"/>
            <a:r>
              <a:rPr lang="en-US" dirty="0"/>
              <a:t>Located on the </a:t>
            </a:r>
            <a:r>
              <a:rPr lang="en-US" dirty="0" smtClean="0"/>
              <a:t>major E-W </a:t>
            </a:r>
            <a:r>
              <a:rPr lang="en-US" dirty="0"/>
              <a:t>trade route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One </a:t>
            </a:r>
            <a:r>
              <a:rPr lang="en-US" dirty="0"/>
              <a:t>of the greatest trading </a:t>
            </a:r>
            <a:r>
              <a:rPr lang="en-US" dirty="0" smtClean="0"/>
              <a:t>&amp; 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 smtClean="0"/>
              <a:t>commercial </a:t>
            </a:r>
            <a:r>
              <a:rPr lang="en-US" dirty="0"/>
              <a:t>cities of the </a:t>
            </a:r>
            <a:r>
              <a:rPr lang="en-US" dirty="0" smtClean="0"/>
              <a:t>world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City of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of the City</a:t>
            </a:r>
          </a:p>
          <a:p>
            <a:pPr lvl="1"/>
            <a:r>
              <a:rPr lang="en-US" dirty="0" smtClean="0"/>
              <a:t>Center </a:t>
            </a:r>
            <a:r>
              <a:rPr lang="en-US" dirty="0"/>
              <a:t>for manufacturing, mining and </a:t>
            </a:r>
            <a:r>
              <a:rPr lang="en-US" dirty="0" smtClean="0"/>
              <a:t>crafts</a:t>
            </a:r>
            <a:endParaRPr lang="en-US" dirty="0"/>
          </a:p>
          <a:p>
            <a:pPr lvl="1"/>
            <a:r>
              <a:rPr lang="en-US" dirty="0" smtClean="0"/>
              <a:t>One of three major </a:t>
            </a:r>
            <a:r>
              <a:rPr lang="en-US" dirty="0"/>
              <a:t>Grecian banking </a:t>
            </a:r>
            <a:r>
              <a:rPr lang="en-US" dirty="0" smtClean="0"/>
              <a:t>centers</a:t>
            </a:r>
            <a:endParaRPr lang="en-US" dirty="0"/>
          </a:p>
          <a:p>
            <a:pPr lvl="1"/>
            <a:r>
              <a:rPr lang="en-US" dirty="0" smtClean="0"/>
              <a:t>Thriving, prosperous </a:t>
            </a:r>
            <a:r>
              <a:rPr lang="en-US" dirty="0"/>
              <a:t>center for travel and </a:t>
            </a:r>
            <a:r>
              <a:rPr lang="en-US" dirty="0" smtClean="0"/>
              <a:t>trade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City of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Population of the City</a:t>
            </a:r>
          </a:p>
          <a:p>
            <a:pPr lvl="1"/>
            <a:r>
              <a:rPr lang="en-US" dirty="0"/>
              <a:t>Highly transient population with the heavily trafficked ports.</a:t>
            </a:r>
          </a:p>
          <a:p>
            <a:pPr lvl="1"/>
            <a:r>
              <a:rPr lang="en-US" dirty="0"/>
              <a:t>Very mixed population: Roman soldiers, Greek &amp; Roman citizens, merchants from around the world, many Jews, etc.</a:t>
            </a:r>
          </a:p>
          <a:p>
            <a:pPr lvl="1"/>
            <a:r>
              <a:rPr lang="en-US" dirty="0"/>
              <a:t>Around the time </a:t>
            </a:r>
            <a:r>
              <a:rPr lang="en-US" dirty="0" smtClean="0"/>
              <a:t>of Paul, </a:t>
            </a:r>
            <a:r>
              <a:rPr lang="en-US" dirty="0"/>
              <a:t>it is estimated the population was about 500,000.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City of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Spiritual Condition of the City</a:t>
            </a:r>
          </a:p>
          <a:p>
            <a:pPr lvl="1"/>
            <a:r>
              <a:rPr lang="en-US" dirty="0" smtClean="0"/>
              <a:t>Widely known for </a:t>
            </a:r>
            <a:r>
              <a:rPr lang="en-US" dirty="0"/>
              <a:t>its perverted idolatry, shameful immorality and abundant </a:t>
            </a:r>
            <a:r>
              <a:rPr lang="en-US" dirty="0" smtClean="0"/>
              <a:t>vices</a:t>
            </a:r>
            <a:endParaRPr lang="en-US" dirty="0"/>
          </a:p>
          <a:p>
            <a:pPr lvl="1"/>
            <a:r>
              <a:rPr lang="en-US" dirty="0" smtClean="0"/>
              <a:t>Mixed populace from all over brought all their evils</a:t>
            </a:r>
            <a:endParaRPr lang="en-US" dirty="0"/>
          </a:p>
          <a:p>
            <a:pPr lvl="1"/>
            <a:r>
              <a:rPr lang="en-US" dirty="0" smtClean="0"/>
              <a:t>“</a:t>
            </a:r>
            <a:r>
              <a:rPr lang="en-US" dirty="0"/>
              <a:t>Corinthian” </a:t>
            </a:r>
            <a:r>
              <a:rPr lang="en-US" dirty="0" smtClean="0"/>
              <a:t>synonymous </a:t>
            </a:r>
            <a:r>
              <a:rPr lang="en-US" dirty="0"/>
              <a:t>with a life of immorality, </a:t>
            </a:r>
            <a:r>
              <a:rPr lang="en-US" dirty="0" smtClean="0"/>
              <a:t>lust</a:t>
            </a:r>
            <a:r>
              <a:rPr lang="en-US" dirty="0"/>
              <a:t>, debauchery, lasciviousness and reckless living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Had the </a:t>
            </a:r>
            <a:r>
              <a:rPr lang="en-US" dirty="0"/>
              <a:t>temple to the Greek goddess </a:t>
            </a:r>
            <a:r>
              <a:rPr lang="en-US" dirty="0" smtClean="0"/>
              <a:t>Aphrodite.</a:t>
            </a:r>
            <a:endParaRPr lang="en-US" dirty="0"/>
          </a:p>
          <a:p>
            <a:pPr lvl="2"/>
            <a:r>
              <a:rPr lang="en-US" dirty="0"/>
              <a:t>Aphrodite was the goddess of love.</a:t>
            </a:r>
          </a:p>
          <a:p>
            <a:pPr lvl="2"/>
            <a:r>
              <a:rPr lang="en-US" dirty="0">
                <a:ln w="3175">
                  <a:solidFill>
                    <a:schemeClr val="bg1"/>
                  </a:solidFill>
                </a:ln>
              </a:rPr>
              <a:t>The temple housed 1,000 “priestesses” </a:t>
            </a:r>
            <a:r>
              <a:rPr lang="en-US" dirty="0" smtClean="0">
                <a:ln w="3175">
                  <a:solidFill>
                    <a:schemeClr val="bg1"/>
                  </a:solidFill>
                </a:ln>
              </a:rPr>
              <a:t>(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i.e., prostitutes) who performed the </a:t>
            </a:r>
            <a:r>
              <a:rPr lang="en-US" dirty="0" smtClean="0">
                <a:ln w="3175">
                  <a:solidFill>
                    <a:schemeClr val="bg1"/>
                  </a:solidFill>
                </a:ln>
              </a:rPr>
              <a:t>“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religious services,” fulfilling the </a:t>
            </a:r>
            <a:r>
              <a:rPr lang="en-US" dirty="0" smtClean="0">
                <a:ln w="3175">
                  <a:solidFill>
                    <a:schemeClr val="bg1"/>
                  </a:solidFill>
                </a:ln>
              </a:rPr>
              <a:t>sexual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pleasures of the male “worshipers.”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Understanding </a:t>
            </a:r>
            <a:br>
              <a:rPr lang="en-US" dirty="0" smtClean="0"/>
            </a:br>
            <a:r>
              <a:rPr lang="en-US" dirty="0" smtClean="0"/>
              <a:t>the City of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understand 1 Corinthians, to understand the conditions of evangelizing in Corinth, to understand the struggles of the church in Corinth, need to know something of the city.</a:t>
            </a:r>
          </a:p>
          <a:p>
            <a:pPr lvl="1"/>
            <a:r>
              <a:rPr lang="en-US" dirty="0"/>
              <a:t>The location of the church (the city of Corinth) had a tremendous influence on the growth and development of the church.</a:t>
            </a:r>
          </a:p>
          <a:p>
            <a:pPr lvl="1"/>
            <a:r>
              <a:rPr lang="en-US" dirty="0"/>
              <a:t>What a testimony to the power of the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gospel</a:t>
            </a:r>
            <a:r>
              <a:rPr lang="en-US" dirty="0"/>
              <a:t> that it could triumph in such a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wicked</a:t>
            </a:r>
            <a:r>
              <a:rPr lang="en-US" dirty="0"/>
              <a:t> city!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Establishment of the </a:t>
            </a:r>
            <a:br>
              <a:rPr lang="en-US" dirty="0" smtClean="0"/>
            </a:br>
            <a:r>
              <a:rPr lang="en-US" dirty="0" smtClean="0"/>
              <a:t>Church in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first came to Corinth on his second missionary journey (50 A.D.).</a:t>
            </a:r>
          </a:p>
          <a:p>
            <a:pPr lvl="1"/>
            <a:r>
              <a:rPr lang="en-US" dirty="0"/>
              <a:t>He left Macedonia in a time of </a:t>
            </a:r>
            <a:r>
              <a:rPr lang="en-US" dirty="0" smtClean="0"/>
              <a:t>peril (17:13-15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He waited for Silas </a:t>
            </a:r>
            <a:r>
              <a:rPr lang="en-US" dirty="0" smtClean="0"/>
              <a:t>&amp; </a:t>
            </a:r>
            <a:r>
              <a:rPr lang="en-US" dirty="0"/>
              <a:t>Timothy </a:t>
            </a:r>
            <a:r>
              <a:rPr lang="en-US" dirty="0" smtClean="0"/>
              <a:t>in </a:t>
            </a:r>
            <a:r>
              <a:rPr lang="en-US" dirty="0"/>
              <a:t>Athens, to hear </a:t>
            </a:r>
            <a:r>
              <a:rPr lang="en-US" dirty="0" smtClean="0"/>
              <a:t>the </a:t>
            </a:r>
            <a:r>
              <a:rPr lang="en-US" dirty="0"/>
              <a:t>condition of </a:t>
            </a:r>
            <a:r>
              <a:rPr lang="en-US" dirty="0" smtClean="0"/>
              <a:t>church </a:t>
            </a:r>
            <a:r>
              <a:rPr lang="en-US" dirty="0"/>
              <a:t>in Macedonia</a:t>
            </a:r>
            <a:r>
              <a:rPr lang="en-US" sz="2600" dirty="0"/>
              <a:t> </a:t>
            </a:r>
            <a:r>
              <a:rPr lang="en-US" sz="2600" dirty="0" smtClean="0"/>
              <a:t>(17:14-15</a:t>
            </a:r>
            <a:r>
              <a:rPr lang="en-US" sz="2600" dirty="0"/>
              <a:t>).</a:t>
            </a:r>
          </a:p>
          <a:p>
            <a:pPr lvl="1"/>
            <a:r>
              <a:rPr lang="en-US" dirty="0"/>
              <a:t>When Silas </a:t>
            </a:r>
            <a:r>
              <a:rPr lang="en-US" dirty="0" smtClean="0"/>
              <a:t>&amp; Timothy </a:t>
            </a:r>
            <a:r>
              <a:rPr lang="en-US" dirty="0"/>
              <a:t>did not come, he went to Corinth, where they later met him (Acts 18:5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53200" y="533400"/>
            <a:ext cx="2362200" cy="838200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000099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Calibri"/>
                <a:cs typeface="Calibri"/>
              </a:rPr>
              <a:t>‒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uLnTx/>
                <a:uFillTx/>
                <a:latin typeface="Trajan Pro" pitchFamily="18" charset="0"/>
                <a:ea typeface="+mj-ea"/>
                <a:cs typeface="+mj-cs"/>
              </a:rPr>
              <a:t>Acts 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295400"/>
          </a:xfrm>
        </p:spPr>
        <p:txBody>
          <a:bodyPr tIns="0"/>
          <a:lstStyle/>
          <a:p>
            <a:r>
              <a:rPr lang="en-US" dirty="0" smtClean="0"/>
              <a:t>Establishment of the </a:t>
            </a:r>
            <a:br>
              <a:rPr lang="en-US" dirty="0" smtClean="0"/>
            </a:br>
            <a:r>
              <a:rPr lang="en-US" dirty="0" smtClean="0"/>
              <a:t>Church in Corinth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Paul labored in Corinth for 18 months </a:t>
            </a:r>
            <a:r>
              <a:rPr lang="en-US" sz="2700" dirty="0" smtClean="0"/>
              <a:t>(18:11</a:t>
            </a:r>
            <a:r>
              <a:rPr lang="en-US" sz="2700" dirty="0"/>
              <a:t>).</a:t>
            </a:r>
          </a:p>
          <a:p>
            <a:pPr lvl="1"/>
            <a:r>
              <a:rPr lang="en-US" dirty="0"/>
              <a:t>He joined with Aquila &amp; Priscilla in making tents (Acts 18:2-3).</a:t>
            </a:r>
          </a:p>
          <a:p>
            <a:pPr lvl="1"/>
            <a:r>
              <a:rPr lang="en-US" dirty="0"/>
              <a:t>He reasoned in the synagogue every Sabbath, persuading both Jews &amp; Greeks (Acts 18:4).</a:t>
            </a:r>
          </a:p>
          <a:p>
            <a:pPr lvl="1"/>
            <a:r>
              <a:rPr lang="en-US" dirty="0"/>
              <a:t>He converted many to Christ:</a:t>
            </a:r>
          </a:p>
          <a:p>
            <a:pPr lvl="2"/>
            <a:r>
              <a:rPr lang="en-US" dirty="0" err="1"/>
              <a:t>Crispus</a:t>
            </a:r>
            <a:r>
              <a:rPr lang="en-US" dirty="0"/>
              <a:t>, the ruler of the synagogue (Acts 18:8)</a:t>
            </a:r>
          </a:p>
          <a:p>
            <a:pPr lvl="2"/>
            <a:r>
              <a:rPr lang="en-US" dirty="0" err="1"/>
              <a:t>Sosthenes</a:t>
            </a:r>
            <a:r>
              <a:rPr lang="en-US" dirty="0"/>
              <a:t> (Acts 18:17; 1 Cor. 1:1)</a:t>
            </a:r>
          </a:p>
          <a:p>
            <a:pPr lvl="2"/>
            <a:r>
              <a:rPr lang="en-US" dirty="0"/>
              <a:t>Gaius (1 Cor. 1:14; </a:t>
            </a:r>
            <a:r>
              <a:rPr lang="en-US" dirty="0" smtClean="0"/>
              <a:t>Acts </a:t>
            </a:r>
            <a:r>
              <a:rPr lang="en-US" dirty="0"/>
              <a:t>18:7)</a:t>
            </a:r>
          </a:p>
          <a:p>
            <a:pPr lvl="2"/>
            <a:r>
              <a:rPr lang="en-US" dirty="0"/>
              <a:t>Household of </a:t>
            </a:r>
            <a:r>
              <a:rPr lang="en-US" dirty="0" err="1"/>
              <a:t>Stephanas</a:t>
            </a:r>
            <a:r>
              <a:rPr lang="en-US" dirty="0"/>
              <a:t> (1 Cor. </a:t>
            </a:r>
            <a:r>
              <a:rPr lang="en-US" dirty="0">
                <a:ln w="3175">
                  <a:solidFill>
                    <a:schemeClr val="bg1"/>
                  </a:solidFill>
                </a:ln>
              </a:rPr>
              <a:t>1:16; 16:15)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53200" y="533400"/>
            <a:ext cx="2362200" cy="838200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000099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latin typeface="Calibri"/>
                <a:cs typeface="Calibri"/>
              </a:rPr>
              <a:t>‒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50800" dist="50800" dir="2700000" algn="ctr" rotWithShape="0">
                    <a:schemeClr val="bg1"/>
                  </a:outerShdw>
                </a:effectLst>
                <a:uLnTx/>
                <a:uFillTx/>
                <a:latin typeface="Trajan Pro" pitchFamily="18" charset="0"/>
                <a:ea typeface="+mj-ea"/>
                <a:cs typeface="+mj-cs"/>
              </a:rPr>
              <a:t>Acts 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1674</Words>
  <Application>Microsoft Office PowerPoint</Application>
  <PresentationFormat>On-screen Show (4:3)</PresentationFormat>
  <Paragraphs>157</Paragraphs>
  <Slides>21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Understanding  the City of Corinth</vt:lpstr>
      <vt:lpstr>Understanding  the City of Corinth</vt:lpstr>
      <vt:lpstr>Understanding  the City of Corinth</vt:lpstr>
      <vt:lpstr>Understanding  the City of Corinth</vt:lpstr>
      <vt:lpstr>Understanding  the City of Corinth</vt:lpstr>
      <vt:lpstr>Understanding  the City of Corinth</vt:lpstr>
      <vt:lpstr>Establishment of the  Church in Corinth</vt:lpstr>
      <vt:lpstr>Establishment of the  Church in Corinth</vt:lpstr>
      <vt:lpstr>Establishment of the  Church in Corinth</vt:lpstr>
      <vt:lpstr>Establishment of the  Church in Corinth</vt:lpstr>
      <vt:lpstr>Situation That Occasioned the Writing of the Letter</vt:lpstr>
      <vt:lpstr>Situation That Occasioned the Writing of the Letter</vt:lpstr>
      <vt:lpstr>The Purpose of the Letter of 1 Corinthians</vt:lpstr>
      <vt:lpstr>The Purpose of the Letter of 1 Corinthians</vt:lpstr>
      <vt:lpstr>Major Problems in the Church at Corinth</vt:lpstr>
      <vt:lpstr>Solution to All Major Problems in the Church</vt:lpstr>
      <vt:lpstr>Solution to All Major Problems in the Church</vt:lpstr>
      <vt:lpstr>Solution to All Major Problems in the Church</vt:lpstr>
      <vt:lpstr>Solution to All Major Problems in the Church</vt:lpstr>
      <vt:lpstr>Solution to All Major Problems in the Church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soundshack</cp:lastModifiedBy>
  <cp:revision>15</cp:revision>
  <dcterms:created xsi:type="dcterms:W3CDTF">2011-03-12T23:54:29Z</dcterms:created>
  <dcterms:modified xsi:type="dcterms:W3CDTF">2011-03-13T13:48:54Z</dcterms:modified>
</cp:coreProperties>
</file>