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86" r:id="rId3"/>
    <p:sldId id="293" r:id="rId4"/>
    <p:sldId id="288" r:id="rId5"/>
    <p:sldId id="294" r:id="rId6"/>
    <p:sldId id="289" r:id="rId7"/>
    <p:sldId id="290" r:id="rId8"/>
    <p:sldId id="298" r:id="rId9"/>
    <p:sldId id="291" r:id="rId10"/>
    <p:sldId id="297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0FD"/>
    <a:srgbClr val="0000CC"/>
    <a:srgbClr val="CC9900"/>
    <a:srgbClr val="FFBF4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95" autoAdjust="0"/>
  </p:normalViewPr>
  <p:slideViewPr>
    <p:cSldViewPr>
      <p:cViewPr>
        <p:scale>
          <a:sx n="100" d="100"/>
          <a:sy n="100" d="100"/>
        </p:scale>
        <p:origin x="-95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32761-6561-42A9-BEBE-BB7C206A7741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CA07-EDB6-413F-85ED-B8F8AEAEB5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 Sl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7772400" cy="555625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FFBF4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7772400" cy="533400"/>
          </a:xfr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  <a:latin typeface="Papyru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788C96-2B84-4C15-B600-65362E39F174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D67062-4172-4925-A932-7FAB1DBC8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unjun-Scroll_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76962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Papyru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effectLst>
            <a:outerShdw blurRad="254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943600"/>
            <a:ext cx="1752600" cy="838200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/>
              <a:t>Isaiah</a:t>
            </a:r>
            <a:endParaRPr lang="en-US" sz="4000" b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Isaiah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The Character to Judah</a:t>
            </a:r>
          </a:p>
          <a:p>
            <a:pPr lvl="1"/>
            <a:r>
              <a:rPr lang="en-US" dirty="0" smtClean="0"/>
              <a:t>Proud </a:t>
            </a:r>
          </a:p>
          <a:p>
            <a:pPr lvl="2"/>
            <a:r>
              <a:rPr lang="en-US" dirty="0" smtClean="0"/>
              <a:t>Full of themselves, with their great possessions, military strength &amp; military alliances, God’s people:</a:t>
            </a:r>
          </a:p>
          <a:p>
            <a:pPr lvl="3"/>
            <a:r>
              <a:rPr lang="en-US" sz="2200" dirty="0" smtClean="0"/>
              <a:t>Had “lofty looks” (2:10)</a:t>
            </a:r>
          </a:p>
          <a:p>
            <a:pPr lvl="3"/>
            <a:r>
              <a:rPr lang="en-US" sz="2200" dirty="0" smtClean="0"/>
              <a:t>Displayed “haughtiness” (2:11) </a:t>
            </a:r>
          </a:p>
          <a:p>
            <a:pPr lvl="3"/>
            <a:r>
              <a:rPr lang="en-US" sz="2200" dirty="0" smtClean="0"/>
              <a:t>Acted in “arrogance of heart” (9:9)</a:t>
            </a:r>
          </a:p>
          <a:p>
            <a:pPr lvl="3"/>
            <a:r>
              <a:rPr lang="en-US" sz="2200" dirty="0" smtClean="0"/>
              <a:t>Became “wise in their own eyes” (5:21)</a:t>
            </a:r>
          </a:p>
          <a:p>
            <a:pPr lvl="3"/>
            <a:r>
              <a:rPr lang="en-US" sz="2200" dirty="0" smtClean="0"/>
              <a:t>Would “call evil good, and good </a:t>
            </a:r>
            <a:r>
              <a:rPr lang="en-US" sz="2200" dirty="0" smtClean="0"/>
              <a:t>evil…” </a:t>
            </a:r>
            <a:r>
              <a:rPr lang="en-US" sz="2200" dirty="0" smtClean="0"/>
              <a:t>(5:20)</a:t>
            </a:r>
          </a:p>
          <a:p>
            <a:pPr lvl="3"/>
            <a:r>
              <a:rPr lang="en-US" sz="2200" dirty="0" smtClean="0"/>
              <a:t>Visited </a:t>
            </a:r>
            <a:r>
              <a:rPr lang="en-US" sz="2200" dirty="0" smtClean="0"/>
              <a:t>mediums and wizards instead of God (8:19-20)</a:t>
            </a:r>
          </a:p>
          <a:p>
            <a:pPr lvl="3"/>
            <a:r>
              <a:rPr lang="en-US" sz="2200" dirty="0" smtClean="0"/>
              <a:t>Told the prophets, “Do not prophesy to us right things; Speak to us smooth things, prophesy deceits” (30:10)</a:t>
            </a:r>
          </a:p>
          <a:p>
            <a:pPr lvl="3"/>
            <a:r>
              <a:rPr lang="en-US" sz="2200" dirty="0" smtClean="0"/>
              <a:t>Trusted “in the shadow of Egypt” instead of God (30:1-2; 31:1-3)</a:t>
            </a:r>
          </a:p>
          <a:p>
            <a:pPr lvl="3"/>
            <a:r>
              <a:rPr lang="en-US" sz="2200" dirty="0" smtClean="0"/>
              <a:t>Believed they’d escape the “overflowing scourge” of God’s punishment (28:15)</a:t>
            </a:r>
          </a:p>
          <a:p>
            <a:pPr lvl="1"/>
            <a:r>
              <a:rPr lang="en-US" dirty="0" smtClean="0"/>
              <a:t>Isaiah </a:t>
            </a:r>
            <a:r>
              <a:rPr lang="en-US" dirty="0" smtClean="0"/>
              <a:t>sought to turn them back to God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Isaiah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Coming of Messiah</a:t>
            </a:r>
          </a:p>
          <a:p>
            <a:pPr lvl="1"/>
            <a:r>
              <a:rPr lang="en-US" dirty="0" smtClean="0"/>
              <a:t>“Isaiah…saw His glory &amp; spoke of Him” (Jn. 12:41)</a:t>
            </a:r>
          </a:p>
          <a:p>
            <a:pPr lvl="1"/>
            <a:r>
              <a:rPr lang="en-US" dirty="0" smtClean="0"/>
              <a:t>His birth &amp; divine presence (7:14; cf. Matt. 1:21-23)</a:t>
            </a:r>
          </a:p>
          <a:p>
            <a:pPr lvl="1"/>
            <a:r>
              <a:rPr lang="en-US" dirty="0" smtClean="0"/>
              <a:t>His Davidic heritage (11:1; cf. Rom. 1:3; 15:12)</a:t>
            </a:r>
          </a:p>
          <a:p>
            <a:pPr lvl="1"/>
            <a:r>
              <a:rPr lang="en-US" dirty="0" smtClean="0"/>
              <a:t>His forerunner (40:3; cf. Mark 1:3)</a:t>
            </a:r>
          </a:p>
          <a:p>
            <a:pPr lvl="1"/>
            <a:r>
              <a:rPr lang="en-US" dirty="0" smtClean="0"/>
              <a:t>His glory, power &amp; good tidings (40:5-10; cf. John 1:14)</a:t>
            </a:r>
          </a:p>
          <a:p>
            <a:pPr lvl="1"/>
            <a:r>
              <a:rPr lang="en-US" dirty="0" smtClean="0"/>
              <a:t>His shepherd-like love (40:11; cf. John 10:1-18)</a:t>
            </a:r>
          </a:p>
          <a:p>
            <a:pPr lvl="1"/>
            <a:r>
              <a:rPr lang="en-US" dirty="0" smtClean="0"/>
              <a:t>His ministry/work (61:1-3; cf. Luke 4:16-21)</a:t>
            </a:r>
          </a:p>
          <a:p>
            <a:pPr lvl="1"/>
            <a:r>
              <a:rPr lang="en-US" dirty="0" smtClean="0"/>
              <a:t>His Galilean ministry (9:1-2; Matt. 4:12-17)</a:t>
            </a:r>
          </a:p>
          <a:p>
            <a:pPr lvl="1"/>
            <a:r>
              <a:rPr lang="en-US" dirty="0" smtClean="0"/>
              <a:t>His sufferings &amp; death (53:1-12; cf. Acts 8:35)</a:t>
            </a:r>
          </a:p>
          <a:p>
            <a:pPr lvl="1"/>
            <a:r>
              <a:rPr lang="en-US" dirty="0" smtClean="0"/>
              <a:t>His victory over death (25:8; cf. 1 Cor. 15:54)</a:t>
            </a:r>
          </a:p>
          <a:p>
            <a:pPr lvl="1"/>
            <a:r>
              <a:rPr lang="en-US" dirty="0" smtClean="0"/>
              <a:t>His foundation stone (28:16; cf. Rom. 9:33; 1 Pet. 2:6-8)</a:t>
            </a:r>
          </a:p>
          <a:p>
            <a:pPr lvl="1"/>
            <a:r>
              <a:rPr lang="en-US" dirty="0" smtClean="0"/>
              <a:t>His house (2:1-4; cf. Acts 2; Matt. 16:18-19)</a:t>
            </a:r>
          </a:p>
          <a:p>
            <a:pPr lvl="1"/>
            <a:r>
              <a:rPr lang="en-US" dirty="0" smtClean="0"/>
              <a:t>His eternal throne (9:6-7; cf. Matt. 28:18; 1 Cor. 15:25-26)</a:t>
            </a:r>
          </a:p>
          <a:p>
            <a:pPr lvl="1"/>
            <a:r>
              <a:rPr lang="en-US" dirty="0" smtClean="0"/>
              <a:t>His plan for Gentiles (62:2; cf. Eph. 2:11-18)</a:t>
            </a:r>
          </a:p>
          <a:p>
            <a:pPr lvl="1"/>
            <a:r>
              <a:rPr lang="en-US" dirty="0" smtClean="0"/>
              <a:t>His new name for His people (62:2; cf. Acts 11:26)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Isaiah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Introduction</a:t>
            </a:r>
          </a:p>
          <a:p>
            <a:pPr lvl="1"/>
            <a:r>
              <a:rPr lang="en-US" dirty="0" smtClean="0"/>
              <a:t>Written by the prophet Isaiah, son of </a:t>
            </a:r>
            <a:r>
              <a:rPr lang="en-US" dirty="0" err="1" smtClean="0"/>
              <a:t>Amoz</a:t>
            </a:r>
            <a:endParaRPr lang="en-US" dirty="0" smtClean="0"/>
          </a:p>
          <a:p>
            <a:pPr lvl="2"/>
            <a:r>
              <a:rPr lang="en-US" dirty="0" smtClean="0"/>
              <a:t>The “Dean of the Prophets”; “Paul of the Old Testament”</a:t>
            </a:r>
          </a:p>
          <a:p>
            <a:pPr lvl="2"/>
            <a:r>
              <a:rPr lang="en-US" dirty="0" smtClean="0"/>
              <a:t>“The Gospel According to Isaiah”</a:t>
            </a:r>
          </a:p>
          <a:p>
            <a:pPr lvl="2"/>
            <a:r>
              <a:rPr lang="en-US" dirty="0" smtClean="0"/>
              <a:t>“The Messianic Prophet”</a:t>
            </a:r>
          </a:p>
          <a:p>
            <a:pPr lvl="1"/>
            <a:r>
              <a:rPr lang="en-US" dirty="0" smtClean="0"/>
              <a:t>Written to Judah &amp; Jerusalem</a:t>
            </a:r>
          </a:p>
          <a:p>
            <a:pPr lvl="2"/>
            <a:r>
              <a:rPr lang="en-US" dirty="0" smtClean="0"/>
              <a:t>They had become very proud</a:t>
            </a:r>
          </a:p>
          <a:p>
            <a:pPr lvl="2"/>
            <a:r>
              <a:rPr lang="en-US" dirty="0" smtClean="0"/>
              <a:t>Allied themselves with Assyria to avoid destruction</a:t>
            </a:r>
          </a:p>
          <a:p>
            <a:pPr lvl="2"/>
            <a:r>
              <a:rPr lang="en-US" dirty="0" smtClean="0"/>
              <a:t>Isaiah was a preacher to the kings (a statesman reformer)</a:t>
            </a:r>
          </a:p>
          <a:p>
            <a:pPr lvl="1"/>
            <a:r>
              <a:rPr lang="en-US" dirty="0" smtClean="0"/>
              <a:t>Written about 740-700 B.C. </a:t>
            </a:r>
            <a:r>
              <a:rPr lang="en-US" sz="2400" dirty="0" smtClean="0"/>
              <a:t>(over period of 40-60 years)</a:t>
            </a:r>
            <a:endParaRPr lang="en-US" dirty="0" smtClean="0"/>
          </a:p>
          <a:p>
            <a:pPr lvl="2"/>
            <a:r>
              <a:rPr lang="en-US" dirty="0" smtClean="0"/>
              <a:t>During the reigns of four kings of Judah</a:t>
            </a:r>
          </a:p>
          <a:p>
            <a:pPr lvl="2"/>
            <a:r>
              <a:rPr lang="en-US" dirty="0" smtClean="0"/>
              <a:t>About 200 yrs after </a:t>
            </a:r>
            <a:r>
              <a:rPr lang="en-US" dirty="0" smtClean="0"/>
              <a:t>zenith </a:t>
            </a:r>
            <a:r>
              <a:rPr lang="en-US" dirty="0" smtClean="0"/>
              <a:t>under David &amp; Solomon</a:t>
            </a:r>
          </a:p>
          <a:p>
            <a:pPr lvl="2"/>
            <a:r>
              <a:rPr lang="en-US" dirty="0" smtClean="0"/>
              <a:t>Started about 37 years before Israel fell to Assyria</a:t>
            </a:r>
          </a:p>
          <a:p>
            <a:pPr lvl="2"/>
            <a:r>
              <a:rPr lang="en-US" dirty="0" smtClean="0"/>
              <a:t>About 150 years before Judah fell to Babylon</a:t>
            </a:r>
          </a:p>
          <a:p>
            <a:pPr lvl="2"/>
            <a:r>
              <a:rPr lang="en-US" dirty="0" smtClean="0"/>
              <a:t>Contemporary with Micah (South), Hosea &amp; Amos (North)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Isaiah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000" dirty="0" smtClean="0"/>
              <a:t>Introduction</a:t>
            </a:r>
          </a:p>
          <a:p>
            <a:pPr lvl="1"/>
            <a:r>
              <a:rPr lang="en-US" dirty="0" smtClean="0"/>
              <a:t>Isaiah’s mission &amp; message = SALVATION</a:t>
            </a:r>
          </a:p>
          <a:p>
            <a:pPr lvl="2"/>
            <a:r>
              <a:rPr lang="en-US" dirty="0" smtClean="0"/>
              <a:t>The word occurs 28 times in Isaiah</a:t>
            </a:r>
          </a:p>
          <a:p>
            <a:pPr lvl="2">
              <a:spcAft>
                <a:spcPts val="600"/>
              </a:spcAft>
            </a:pPr>
            <a:r>
              <a:rPr lang="en-US" dirty="0" smtClean="0"/>
              <a:t>Only 9 times in other prophetic books combined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Isaiah’s name and the names of his sons give an overview of the entire book</a:t>
            </a:r>
          </a:p>
          <a:p>
            <a:pPr lvl="2"/>
            <a:r>
              <a:rPr lang="en-US" dirty="0" smtClean="0"/>
              <a:t>Isaiah name means, “salvation is of the Lord”</a:t>
            </a:r>
          </a:p>
          <a:p>
            <a:pPr lvl="3">
              <a:spcAft>
                <a:spcPts val="400"/>
              </a:spcAft>
            </a:pPr>
            <a:r>
              <a:rPr lang="en-US" dirty="0" smtClean="0"/>
              <a:t>God is the source of salvation</a:t>
            </a:r>
          </a:p>
          <a:p>
            <a:pPr lvl="2"/>
            <a:r>
              <a:rPr lang="en-US" dirty="0" smtClean="0"/>
              <a:t>His first son Shear-</a:t>
            </a:r>
            <a:r>
              <a:rPr lang="en-US" dirty="0" err="1" smtClean="0"/>
              <a:t>Jashub</a:t>
            </a:r>
            <a:r>
              <a:rPr lang="en-US" dirty="0" smtClean="0"/>
              <a:t>, “a remnant will return”</a:t>
            </a:r>
          </a:p>
          <a:p>
            <a:pPr lvl="3">
              <a:spcAft>
                <a:spcPts val="400"/>
              </a:spcAft>
            </a:pPr>
            <a:r>
              <a:rPr lang="en-US" dirty="0" smtClean="0"/>
              <a:t>God will spare a remnant for Himself</a:t>
            </a:r>
          </a:p>
          <a:p>
            <a:pPr lvl="2"/>
            <a:r>
              <a:rPr lang="en-US" dirty="0" smtClean="0"/>
              <a:t>His second son Maher-</a:t>
            </a:r>
            <a:r>
              <a:rPr lang="en-US" dirty="0" err="1" smtClean="0"/>
              <a:t>Shalal</a:t>
            </a:r>
            <a:r>
              <a:rPr lang="en-US" dirty="0" smtClean="0"/>
              <a:t>-Hash-</a:t>
            </a:r>
            <a:r>
              <a:rPr lang="en-US" dirty="0" err="1" smtClean="0"/>
              <a:t>Baz</a:t>
            </a:r>
            <a:r>
              <a:rPr lang="en-US" dirty="0" smtClean="0"/>
              <a:t>, “booty will very quickly be taken” </a:t>
            </a:r>
          </a:p>
          <a:p>
            <a:pPr lvl="3"/>
            <a:r>
              <a:rPr lang="en-US" dirty="0" smtClean="0"/>
              <a:t>God’s judgment is coming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Isaiah’s vision revealed Isaiah’s heart (6:1-8)</a:t>
            </a:r>
          </a:p>
          <a:p>
            <a:pPr lvl="2"/>
            <a:r>
              <a:rPr lang="en-US" dirty="0" smtClean="0"/>
              <a:t>“Here am I; send me” (6:8)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Isaiah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Introduction</a:t>
            </a:r>
          </a:p>
          <a:p>
            <a:pPr lvl="1"/>
            <a:r>
              <a:rPr lang="en-US" sz="2400" dirty="0" smtClean="0"/>
              <a:t>Purpose of Isaiah’s prophecy</a:t>
            </a:r>
          </a:p>
          <a:p>
            <a:pPr lvl="2"/>
            <a:r>
              <a:rPr lang="en-US" sz="2000" dirty="0" smtClean="0"/>
              <a:t>To rebuke the sins of the people &amp; call upon them to repent, return to God and do His will</a:t>
            </a:r>
          </a:p>
          <a:p>
            <a:pPr lvl="2"/>
            <a:r>
              <a:rPr lang="en-US" sz="2000" dirty="0" smtClean="0"/>
              <a:t>To warn Judah of the impending doom because of their unfaithfulness to God</a:t>
            </a:r>
          </a:p>
          <a:p>
            <a:pPr lvl="2"/>
            <a:r>
              <a:rPr lang="en-US" sz="2000" dirty="0" smtClean="0"/>
              <a:t>To remind the people to trust in the Lord for their protection and deliverance</a:t>
            </a:r>
          </a:p>
          <a:p>
            <a:pPr lvl="2"/>
            <a:r>
              <a:rPr lang="en-US" sz="2000" dirty="0" smtClean="0"/>
              <a:t>To teach that salvation would come only from God, never from man</a:t>
            </a:r>
          </a:p>
          <a:p>
            <a:pPr lvl="2"/>
            <a:r>
              <a:rPr lang="en-US" sz="2000" dirty="0" smtClean="0"/>
              <a:t>To proclaim the glorious hope of Messiah’s coming, the establishment of His eternal kingdom, and the salvation He would bring to all nations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Isaiah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3000" dirty="0" smtClean="0"/>
              <a:t>Introduction</a:t>
            </a:r>
          </a:p>
          <a:p>
            <a:pPr lvl="1"/>
            <a:r>
              <a:rPr lang="en-US" dirty="0" smtClean="0"/>
              <a:t>“A Miniature Bible”</a:t>
            </a:r>
          </a:p>
          <a:p>
            <a:pPr lvl="2"/>
            <a:r>
              <a:rPr lang="en-US" dirty="0" smtClean="0"/>
              <a:t>66 chapters / 66 books</a:t>
            </a:r>
          </a:p>
          <a:p>
            <a:pPr lvl="2"/>
            <a:r>
              <a:rPr lang="en-US" dirty="0" smtClean="0"/>
              <a:t>Two main divisions:  39 + 27</a:t>
            </a:r>
          </a:p>
          <a:p>
            <a:pPr lvl="2"/>
            <a:r>
              <a:rPr lang="en-US" dirty="0" smtClean="0"/>
              <a:t>First 39 chapters:</a:t>
            </a:r>
          </a:p>
          <a:p>
            <a:pPr lvl="3"/>
            <a:r>
              <a:rPr lang="en-US" dirty="0" smtClean="0"/>
              <a:t>God’s judgment upon immoral &amp; idolatrous men</a:t>
            </a:r>
          </a:p>
          <a:p>
            <a:pPr lvl="3"/>
            <a:r>
              <a:rPr lang="en-US" dirty="0" smtClean="0"/>
              <a:t>Man’s condemnation, helpless state &amp; need for Redeemer</a:t>
            </a:r>
          </a:p>
          <a:p>
            <a:pPr lvl="2"/>
            <a:r>
              <a:rPr lang="en-US" dirty="0" smtClean="0"/>
              <a:t>Last 27 chapters:</a:t>
            </a:r>
          </a:p>
          <a:p>
            <a:pPr lvl="3"/>
            <a:r>
              <a:rPr lang="en-US" dirty="0" smtClean="0"/>
              <a:t>The grace of God &amp; a message of hope in the promise of the Redeemer to save His people</a:t>
            </a:r>
          </a:p>
          <a:p>
            <a:pPr lvl="3"/>
            <a:r>
              <a:rPr lang="en-US" dirty="0" smtClean="0"/>
              <a:t>God’s assurance of redemption from captivity to bring His people home, and the coming of Messiah as Savior &amp; King</a:t>
            </a:r>
          </a:p>
          <a:p>
            <a:pPr lvl="1"/>
            <a:r>
              <a:rPr lang="en-US" dirty="0" smtClean="0"/>
              <a:t>Isaiah referenced 43 times in NT </a:t>
            </a:r>
            <a:r>
              <a:rPr lang="en-US" sz="2200" dirty="0" smtClean="0"/>
              <a:t>(2nd only to Psalms)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Isaiah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Introduction</a:t>
            </a:r>
          </a:p>
          <a:p>
            <a:pPr lvl="1"/>
            <a:r>
              <a:rPr lang="en-US" sz="2600" dirty="0" smtClean="0"/>
              <a:t>Divisions of the Book of Isaiah</a:t>
            </a:r>
          </a:p>
          <a:p>
            <a:pPr lvl="2"/>
            <a:r>
              <a:rPr lang="en-US" dirty="0" smtClean="0"/>
              <a:t>PROPHETIC  </a:t>
            </a:r>
            <a:r>
              <a:rPr lang="en-US" sz="2000" dirty="0" smtClean="0"/>
              <a:t>(Chapters 1-35)</a:t>
            </a:r>
            <a:endParaRPr lang="en-US" dirty="0" smtClean="0"/>
          </a:p>
          <a:p>
            <a:pPr lvl="3"/>
            <a:r>
              <a:rPr lang="en-US" i="1" dirty="0" smtClean="0"/>
              <a:t>The Holy One provoked unto anger, rebuking sinful nation</a:t>
            </a:r>
          </a:p>
          <a:p>
            <a:pPr lvl="3"/>
            <a:r>
              <a:rPr lang="en-US" dirty="0" smtClean="0"/>
              <a:t>Judgments against Judah &amp; Israel (</a:t>
            </a:r>
            <a:r>
              <a:rPr lang="en-US" dirty="0" err="1" smtClean="0"/>
              <a:t>ch</a:t>
            </a:r>
            <a:r>
              <a:rPr lang="en-US" dirty="0" smtClean="0"/>
              <a:t>. 1-12)</a:t>
            </a:r>
          </a:p>
          <a:p>
            <a:pPr lvl="3"/>
            <a:r>
              <a:rPr lang="en-US" dirty="0" smtClean="0"/>
              <a:t>Predictions against foreign nations (</a:t>
            </a:r>
            <a:r>
              <a:rPr lang="en-US" dirty="0" err="1" smtClean="0"/>
              <a:t>ch</a:t>
            </a:r>
            <a:r>
              <a:rPr lang="en-US" dirty="0" smtClean="0"/>
              <a:t>. 13-23)</a:t>
            </a:r>
          </a:p>
          <a:p>
            <a:pPr lvl="3"/>
            <a:r>
              <a:rPr lang="en-US" dirty="0" smtClean="0"/>
              <a:t>Judgments on ancient world (</a:t>
            </a:r>
            <a:r>
              <a:rPr lang="en-US" dirty="0" err="1" smtClean="0"/>
              <a:t>ch</a:t>
            </a:r>
            <a:r>
              <a:rPr lang="en-US" dirty="0" smtClean="0"/>
              <a:t>. </a:t>
            </a:r>
            <a:r>
              <a:rPr lang="en-US" dirty="0" smtClean="0"/>
              <a:t>24-27)</a:t>
            </a:r>
          </a:p>
          <a:p>
            <a:pPr lvl="3"/>
            <a:r>
              <a:rPr lang="en-US" dirty="0" smtClean="0"/>
              <a:t>Warning against allying with Egypt (</a:t>
            </a:r>
            <a:r>
              <a:rPr lang="en-US" dirty="0" err="1" smtClean="0"/>
              <a:t>ch</a:t>
            </a:r>
            <a:r>
              <a:rPr lang="en-US" dirty="0" smtClean="0"/>
              <a:t>. </a:t>
            </a:r>
            <a:r>
              <a:rPr lang="en-US" dirty="0" smtClean="0"/>
              <a:t>28-35)</a:t>
            </a:r>
          </a:p>
          <a:p>
            <a:pPr lvl="2"/>
            <a:r>
              <a:rPr lang="en-US" dirty="0" smtClean="0"/>
              <a:t>HISTORIC  </a:t>
            </a:r>
            <a:r>
              <a:rPr lang="en-US" sz="2000" dirty="0" smtClean="0"/>
              <a:t>(Chapters 36-39)</a:t>
            </a:r>
            <a:endParaRPr lang="en-US" dirty="0" smtClean="0"/>
          </a:p>
          <a:p>
            <a:pPr lvl="3"/>
            <a:r>
              <a:rPr lang="en-US" i="1" dirty="0" smtClean="0"/>
              <a:t>The Holy One delivered His people from Assyria</a:t>
            </a:r>
            <a:endParaRPr lang="en-US" dirty="0" smtClean="0"/>
          </a:p>
          <a:p>
            <a:pPr lvl="3"/>
            <a:r>
              <a:rPr lang="en-US" dirty="0" smtClean="0"/>
              <a:t>Assyria &amp; Babylon during reign of Hezekiah (</a:t>
            </a:r>
            <a:r>
              <a:rPr lang="en-US" dirty="0" err="1" smtClean="0"/>
              <a:t>ch</a:t>
            </a:r>
            <a:r>
              <a:rPr lang="en-US" dirty="0" smtClean="0"/>
              <a:t>. 36-39)</a:t>
            </a:r>
          </a:p>
          <a:p>
            <a:pPr lvl="2"/>
            <a:r>
              <a:rPr lang="en-US" dirty="0" smtClean="0"/>
              <a:t>MESSIANIC   </a:t>
            </a:r>
            <a:r>
              <a:rPr lang="en-US" sz="2000" dirty="0" smtClean="0"/>
              <a:t>(Chapters 40-66)</a:t>
            </a:r>
          </a:p>
          <a:p>
            <a:pPr lvl="3"/>
            <a:r>
              <a:rPr lang="en-US" i="1" dirty="0" smtClean="0"/>
              <a:t>The Holy One redeems, comforts &amp; assures His people</a:t>
            </a:r>
            <a:endParaRPr lang="en-US" dirty="0" smtClean="0"/>
          </a:p>
          <a:p>
            <a:pPr lvl="3"/>
            <a:r>
              <a:rPr lang="en-US" dirty="0" smtClean="0"/>
              <a:t>Israel’s restoration from exile of returning remnant &amp; the suffering Servant who would redeem mankind (</a:t>
            </a:r>
            <a:r>
              <a:rPr lang="en-US" dirty="0" err="1" smtClean="0"/>
              <a:t>ch</a:t>
            </a:r>
            <a:r>
              <a:rPr lang="en-US" dirty="0" smtClean="0"/>
              <a:t>. 40-66)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Isaiah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Character of God</a:t>
            </a:r>
          </a:p>
          <a:p>
            <a:pPr lvl="1"/>
            <a:r>
              <a:rPr lang="en-US" dirty="0" smtClean="0"/>
              <a:t>The Righteousness &amp; Justice of </a:t>
            </a:r>
            <a:r>
              <a:rPr lang="en-US" dirty="0" smtClean="0"/>
              <a:t>God</a:t>
            </a:r>
          </a:p>
          <a:p>
            <a:pPr lvl="2"/>
            <a:r>
              <a:rPr lang="en-US" dirty="0" smtClean="0"/>
              <a:t>“Filled </a:t>
            </a:r>
            <a:r>
              <a:rPr lang="en-US" dirty="0" smtClean="0"/>
              <a:t>Zion with justice and </a:t>
            </a:r>
            <a:r>
              <a:rPr lang="en-US" dirty="0" smtClean="0"/>
              <a:t>righteousness” (33:5)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Glory of God </a:t>
            </a:r>
          </a:p>
          <a:p>
            <a:pPr lvl="2"/>
            <a:r>
              <a:rPr lang="en-US" dirty="0" smtClean="0"/>
              <a:t>“High </a:t>
            </a:r>
            <a:r>
              <a:rPr lang="en-US" dirty="0" smtClean="0"/>
              <a:t>and lifted </a:t>
            </a:r>
            <a:r>
              <a:rPr lang="en-US" dirty="0" smtClean="0"/>
              <a:t>up” </a:t>
            </a:r>
            <a:r>
              <a:rPr lang="en-US" dirty="0" smtClean="0"/>
              <a:t>(6:1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“The Lord is </a:t>
            </a:r>
            <a:r>
              <a:rPr lang="en-US" dirty="0" smtClean="0"/>
              <a:t>exalted, for He dwells on </a:t>
            </a:r>
            <a:r>
              <a:rPr lang="en-US" dirty="0" smtClean="0"/>
              <a:t>high” (33:5)</a:t>
            </a:r>
            <a:endParaRPr lang="en-US" dirty="0" smtClean="0"/>
          </a:p>
          <a:p>
            <a:pPr lvl="2"/>
            <a:r>
              <a:rPr lang="en-US" dirty="0" smtClean="0"/>
              <a:t>He reigns from His throne in heaven (52:7)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excellency</a:t>
            </a:r>
            <a:r>
              <a:rPr lang="en-US" dirty="0" smtClean="0"/>
              <a:t> of our God (35:2; 28:29)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Holiness of God</a:t>
            </a:r>
          </a:p>
          <a:p>
            <a:pPr lvl="2"/>
            <a:r>
              <a:rPr lang="en-US" dirty="0" smtClean="0"/>
              <a:t>“Holy One of Israel” – 25 times in the book; 6 times in rest of O.T.</a:t>
            </a:r>
          </a:p>
          <a:p>
            <a:pPr lvl="2"/>
            <a:r>
              <a:rPr lang="en-US" dirty="0" smtClean="0"/>
              <a:t>He is </a:t>
            </a:r>
            <a:r>
              <a:rPr lang="en-US" dirty="0" smtClean="0"/>
              <a:t>incomparable (40:12-28</a:t>
            </a:r>
            <a:r>
              <a:rPr lang="en-US" dirty="0" smtClean="0"/>
              <a:t>; 46:5-8)</a:t>
            </a:r>
          </a:p>
          <a:p>
            <a:pPr lvl="2"/>
            <a:r>
              <a:rPr lang="en-US" dirty="0" smtClean="0"/>
              <a:t>Consequences for </a:t>
            </a:r>
            <a:r>
              <a:rPr lang="en-US" dirty="0" smtClean="0"/>
              <a:t>rejecting </a:t>
            </a:r>
            <a:r>
              <a:rPr lang="en-US" dirty="0" smtClean="0"/>
              <a:t>His holiness (5:24-25)</a:t>
            </a:r>
          </a:p>
          <a:p>
            <a:pPr lvl="2"/>
            <a:r>
              <a:rPr lang="en-US" dirty="0" smtClean="0"/>
              <a:t>God cannot </a:t>
            </a:r>
            <a:r>
              <a:rPr lang="en-US" dirty="0" smtClean="0"/>
              <a:t>tolerate sin (59:1-2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Isaiah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696200" cy="5029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 dirty="0" smtClean="0"/>
              <a:t>The Character of God</a:t>
            </a:r>
          </a:p>
          <a:p>
            <a:pPr lvl="1"/>
            <a:r>
              <a:rPr lang="en-US" sz="2600" dirty="0" smtClean="0"/>
              <a:t>The </a:t>
            </a:r>
            <a:r>
              <a:rPr lang="en-US" sz="2600" dirty="0" smtClean="0"/>
              <a:t>Sovereignty of God</a:t>
            </a:r>
          </a:p>
          <a:p>
            <a:pPr lvl="2"/>
            <a:r>
              <a:rPr lang="en-US" dirty="0" smtClean="0"/>
              <a:t>Nations would fall under the power of His hand</a:t>
            </a:r>
          </a:p>
          <a:p>
            <a:pPr lvl="3"/>
            <a:r>
              <a:rPr lang="en-US" dirty="0" smtClean="0"/>
              <a:t>God called the Assyrian king, “the rod of My anger” to punish Israel &amp; chastise Judah for their idolatry (10:5-11)</a:t>
            </a:r>
          </a:p>
          <a:p>
            <a:pPr lvl="3"/>
            <a:r>
              <a:rPr lang="en-US" dirty="0" smtClean="0"/>
              <a:t>In turn, He warned that He would punish the Assyrians because the king boasted of his power (10:12-19)</a:t>
            </a:r>
          </a:p>
          <a:p>
            <a:pPr lvl="3"/>
            <a:r>
              <a:rPr lang="en-US" dirty="0" smtClean="0"/>
              <a:t>God promised Judah that He would spare their nation from the Assyrians and a faithful remnant would be saved (10:20-27)</a:t>
            </a:r>
          </a:p>
          <a:p>
            <a:pPr lvl="2"/>
            <a:r>
              <a:rPr lang="en-US" dirty="0" smtClean="0"/>
              <a:t>God </a:t>
            </a:r>
            <a:r>
              <a:rPr lang="en-US" dirty="0" smtClean="0"/>
              <a:t>rules in the affairs of men (Dan. 4:32)</a:t>
            </a:r>
          </a:p>
          <a:p>
            <a:pPr lvl="2"/>
            <a:r>
              <a:rPr lang="en-US" dirty="0" smtClean="0"/>
              <a:t>God is supreme &amp; ruler of all (2:8; 6:3; 37:19; etc.)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52400"/>
            <a:ext cx="6781800" cy="15240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Isaiah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7848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The Character to Judah</a:t>
            </a:r>
          </a:p>
          <a:p>
            <a:pPr lvl="1"/>
            <a:r>
              <a:rPr lang="en-US" dirty="0" smtClean="0"/>
              <a:t>Rebellious (1:2, 4-6)</a:t>
            </a:r>
          </a:p>
          <a:p>
            <a:pPr lvl="1"/>
            <a:r>
              <a:rPr lang="en-US" dirty="0" smtClean="0"/>
              <a:t>Ungrateful (1:3; 5:12b)</a:t>
            </a:r>
          </a:p>
          <a:p>
            <a:pPr lvl="2"/>
            <a:r>
              <a:rPr lang="en-US" dirty="0" smtClean="0"/>
              <a:t>Forgot the source of their blessings (Deut. 8:2, 7-20)</a:t>
            </a:r>
          </a:p>
          <a:p>
            <a:pPr lvl="2"/>
            <a:r>
              <a:rPr lang="en-US" dirty="0" smtClean="0"/>
              <a:t>Damascus &amp; Samaria too (17:10-11)</a:t>
            </a:r>
          </a:p>
          <a:p>
            <a:pPr lvl="1"/>
            <a:r>
              <a:rPr lang="en-US" dirty="0" smtClean="0"/>
              <a:t>Hypocritical (1:10-16).  “Worshiped” God, but:</a:t>
            </a:r>
          </a:p>
          <a:p>
            <a:pPr lvl="2"/>
            <a:r>
              <a:rPr lang="en-US" dirty="0" smtClean="0"/>
              <a:t>Perverted justice by taking bribes (5:23)</a:t>
            </a:r>
          </a:p>
          <a:p>
            <a:pPr lvl="2"/>
            <a:r>
              <a:rPr lang="en-US" dirty="0" smtClean="0"/>
              <a:t>Oppressed the poor, widows, orphans (10:1-2)</a:t>
            </a:r>
          </a:p>
          <a:p>
            <a:pPr lvl="2"/>
            <a:r>
              <a:rPr lang="en-US" dirty="0" smtClean="0"/>
              <a:t>Erred through wine &amp; strong drink (5:11-12; 28:7-8)</a:t>
            </a:r>
          </a:p>
          <a:p>
            <a:pPr lvl="2"/>
            <a:r>
              <a:rPr lang="en-US" dirty="0" smtClean="0"/>
              <a:t>Revolted with own hands making idols/images (31:6-7)</a:t>
            </a:r>
          </a:p>
          <a:p>
            <a:pPr lvl="2"/>
            <a:r>
              <a:rPr lang="en-US" dirty="0" smtClean="0"/>
              <a:t>Practiced ungodliness, uttered error, devised wickedness (32:5-7)</a:t>
            </a:r>
          </a:p>
          <a:p>
            <a:pPr lvl="2"/>
            <a:r>
              <a:rPr lang="en-US" dirty="0" smtClean="0"/>
              <a:t>Complacent &amp; at east about their sinful condition (32:9-11)</a:t>
            </a:r>
          </a:p>
          <a:p>
            <a:pPr lvl="2"/>
            <a:r>
              <a:rPr lang="en-US" dirty="0" smtClean="0"/>
              <a:t>Obstinate, with a neck of iron muscle &amp; a brow of brass (48:4)</a:t>
            </a:r>
          </a:p>
          <a:p>
            <a:pPr lvl="2"/>
            <a:r>
              <a:rPr lang="en-US" dirty="0" smtClean="0"/>
              <a:t>Drew near with their mouths, honored with lips (29:13)</a:t>
            </a:r>
          </a:p>
          <a:p>
            <a:pPr lvl="2"/>
            <a:r>
              <a:rPr lang="en-US" dirty="0" smtClean="0"/>
              <a:t>Mistakenly thought God would accept external actions without internal </a:t>
            </a:r>
            <a:r>
              <a:rPr lang="en-US" dirty="0" smtClean="0"/>
              <a:t>devotion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4610</TotalTime>
  <Words>1269</Words>
  <Application>Microsoft Office PowerPoint</Application>
  <PresentationFormat>On-screen Show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Isaiah</vt:lpstr>
      <vt:lpstr>Isaiah</vt:lpstr>
      <vt:lpstr>Isaiah</vt:lpstr>
      <vt:lpstr>Isaiah</vt:lpstr>
      <vt:lpstr>Isaiah</vt:lpstr>
      <vt:lpstr>Isaiah</vt:lpstr>
      <vt:lpstr>Isaiah</vt:lpstr>
      <vt:lpstr>Isaiah</vt:lpstr>
      <vt:lpstr>Isaiah</vt:lpstr>
      <vt:lpstr>Isaiah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258</cp:revision>
  <dcterms:created xsi:type="dcterms:W3CDTF">2010-09-04T02:43:12Z</dcterms:created>
  <dcterms:modified xsi:type="dcterms:W3CDTF">2010-11-10T23:30:27Z</dcterms:modified>
</cp:coreProperties>
</file>