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1"/>
  </p:handoutMasterIdLst>
  <p:sldIdLst>
    <p:sldId id="256" r:id="rId2"/>
    <p:sldId id="286" r:id="rId3"/>
    <p:sldId id="287" r:id="rId4"/>
    <p:sldId id="288" r:id="rId5"/>
    <p:sldId id="289" r:id="rId6"/>
    <p:sldId id="290" r:id="rId7"/>
    <p:sldId id="291" r:id="rId8"/>
    <p:sldId id="292" r:id="rId9"/>
    <p:sldId id="29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9900"/>
    <a:srgbClr val="FFBF40"/>
    <a:srgbClr val="FFCC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5" autoAdjust="0"/>
    <p:restoredTop sz="94695" autoAdjust="0"/>
  </p:normalViewPr>
  <p:slideViewPr>
    <p:cSldViewPr>
      <p:cViewPr varScale="1">
        <p:scale>
          <a:sx n="108" d="100"/>
          <a:sy n="108" d="100"/>
        </p:scale>
        <p:origin x="-141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3D32761-6561-42A9-BEBE-BB7C206A7741}" type="datetimeFigureOut">
              <a:rPr lang="en-US" smtClean="0"/>
              <a:pPr/>
              <a:t>9/15/2010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EAECA07-EDB6-413F-85ED-B8F8AEAEB514}"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Title Slide.jpg"/>
          <p:cNvPicPr>
            <a:picLocks noChangeAspect="1"/>
          </p:cNvPicPr>
          <p:nvPr userDrawn="1"/>
        </p:nvPicPr>
        <p:blipFill>
          <a:blip r:embed="rId2" cstate="print"/>
          <a:stretch>
            <a:fillRect/>
          </a:stretch>
        </p:blipFill>
        <p:spPr>
          <a:xfrm>
            <a:off x="0" y="0"/>
            <a:ext cx="9144000" cy="6858000"/>
          </a:xfrm>
          <a:prstGeom prst="rect">
            <a:avLst/>
          </a:prstGeom>
        </p:spPr>
      </p:pic>
      <p:sp>
        <p:nvSpPr>
          <p:cNvPr id="2" name="Title 1"/>
          <p:cNvSpPr>
            <a:spLocks noGrp="1"/>
          </p:cNvSpPr>
          <p:nvPr>
            <p:ph type="ctrTitle"/>
          </p:nvPr>
        </p:nvSpPr>
        <p:spPr>
          <a:xfrm>
            <a:off x="0" y="5029200"/>
            <a:ext cx="7772400" cy="555625"/>
          </a:xfrm>
        </p:spPr>
        <p:txBody>
          <a:bodyPr>
            <a:normAutofit/>
          </a:bodyPr>
          <a:lstStyle>
            <a:lvl1pPr algn="l">
              <a:defRPr sz="2800" b="1">
                <a:solidFill>
                  <a:srgbClr val="FFBF40"/>
                </a:solidFill>
                <a:effectLst>
                  <a:outerShdw blurRad="25400" dist="50800" dir="2700000" algn="ctr" rotWithShape="0">
                    <a:schemeClr val="tx1"/>
                  </a:outerShdw>
                </a:effectLst>
                <a:latin typeface="Papyrus" pitchFamily="66"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0" y="6019800"/>
            <a:ext cx="7772400" cy="533400"/>
          </a:xfrm>
        </p:spPr>
        <p:txBody>
          <a:bodyPr>
            <a:noAutofit/>
          </a:bodyPr>
          <a:lstStyle>
            <a:lvl1pPr marL="0" indent="0" algn="l">
              <a:buNone/>
              <a:defRPr sz="3600" b="1">
                <a:solidFill>
                  <a:schemeClr val="bg1"/>
                </a:solidFill>
                <a:effectLst>
                  <a:outerShdw blurRad="25400" dist="50800" dir="2700000" algn="ctr" rotWithShape="0">
                    <a:schemeClr val="tx1"/>
                  </a:outerShdw>
                </a:effectLst>
                <a:latin typeface="Papyrus" pitchFamily="66"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59788C96-2B84-4C15-B600-65362E39F174}" type="datetimeFigureOut">
              <a:rPr lang="en-US" smtClean="0"/>
              <a:pPr/>
              <a:t>9/15/2010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67D67062-4172-4925-A932-7FAB1DBC8A7A}" type="slidenum">
              <a:rPr lang="en-US" smtClean="0"/>
              <a:pPr/>
              <a:t>‹#›</a:t>
            </a:fld>
            <a:endParaRPr lang="en-US"/>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59788C96-2B84-4C15-B600-65362E39F174}" type="datetimeFigureOut">
              <a:rPr lang="en-US" smtClean="0"/>
              <a:pPr/>
              <a:t>9/15/2010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67D67062-4172-4925-A932-7FAB1DBC8A7A}" type="slidenum">
              <a:rPr lang="en-US" smtClean="0"/>
              <a:pPr/>
              <a:t>‹#›</a:t>
            </a:fld>
            <a:endParaRPr lang="en-US"/>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a:solidFill>
                  <a:srgbClr val="FFFF00"/>
                </a:solidFill>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59788C96-2B84-4C15-B600-65362E39F174}" type="datetimeFigureOut">
              <a:rPr lang="en-US" smtClean="0"/>
              <a:pPr/>
              <a:t>9/15/2010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67D67062-4172-4925-A932-7FAB1DBC8A7A}" type="slidenum">
              <a:rPr lang="en-US" smtClean="0"/>
              <a:pPr/>
              <a:t>‹#›</a:t>
            </a:fld>
            <a:endParaRPr lang="en-US"/>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anim calcmode="lin" valueType="num">
                                      <p:cBhvr>
                                        <p:cTn id="8"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500"/>
                                        <p:tgtEl>
                                          <p:spTgt spid="3">
                                            <p:txEl>
                                              <p:pRg st="1" end="1"/>
                                            </p:txEl>
                                          </p:spTgt>
                                        </p:tgtEl>
                                      </p:cBhvr>
                                    </p:animEffect>
                                    <p:anim calcmode="lin" valueType="num">
                                      <p:cBhvr>
                                        <p:cTn id="1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500"/>
                                        <p:tgtEl>
                                          <p:spTgt spid="3">
                                            <p:txEl>
                                              <p:pRg st="2" end="2"/>
                                            </p:txEl>
                                          </p:spTgt>
                                        </p:tgtEl>
                                      </p:cBhvr>
                                    </p:animEffect>
                                    <p:anim calcmode="lin" valueType="num">
                                      <p:cBhvr>
                                        <p:cTn id="22"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500"/>
                                        <p:tgtEl>
                                          <p:spTgt spid="3">
                                            <p:txEl>
                                              <p:pRg st="3" end="3"/>
                                            </p:txEl>
                                          </p:spTgt>
                                        </p:tgtEl>
                                      </p:cBhvr>
                                    </p:animEffect>
                                    <p:anim calcmode="lin" valueType="num">
                                      <p:cBhvr>
                                        <p:cTn id="2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500"/>
                                        <p:tgtEl>
                                          <p:spTgt spid="3">
                                            <p:txEl>
                                              <p:pRg st="4" end="4"/>
                                            </p:txEl>
                                          </p:spTgt>
                                        </p:tgtEl>
                                      </p:cBhvr>
                                    </p:animEffect>
                                    <p:anim calcmode="lin" valueType="num">
                                      <p:cBhvr>
                                        <p:cTn id="36"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5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tmplLst>
          <p:tmpl lvl="1">
            <p:tnLst>
              <p:par>
                <p:cTn presetID="42"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anim calcmode="lin" valueType="num">
                      <p:cBhvr>
                        <p:cTn dur="500" fill="hold"/>
                        <p:tgtEl>
                          <p:spTgt spid="3"/>
                        </p:tgtEl>
                        <p:attrNameLst>
                          <p:attrName>ppt_x</p:attrName>
                        </p:attrNameLst>
                      </p:cBhvr>
                      <p:tavLst>
                        <p:tav tm="0">
                          <p:val>
                            <p:strVal val="#ppt_x"/>
                          </p:val>
                        </p:tav>
                        <p:tav tm="100000">
                          <p:val>
                            <p:strVal val="#ppt_x"/>
                          </p:val>
                        </p:tav>
                      </p:tavLst>
                    </p:anim>
                    <p:anim calcmode="lin" valueType="num">
                      <p:cBhvr>
                        <p:cTn dur="500" fill="hold"/>
                        <p:tgtEl>
                          <p:spTgt spid="3"/>
                        </p:tgtEl>
                        <p:attrNameLst>
                          <p:attrName>ppt_y</p:attrName>
                        </p:attrNameLst>
                      </p:cBhvr>
                      <p:tavLst>
                        <p:tav tm="0">
                          <p:val>
                            <p:strVal val="#ppt_y+.1"/>
                          </p:val>
                        </p:tav>
                        <p:tav tm="100000">
                          <p:val>
                            <p:strVal val="#ppt_y"/>
                          </p:val>
                        </p:tav>
                      </p:tavLst>
                    </p:anim>
                  </p:childTnLst>
                </p:cTn>
              </p:par>
            </p:tnLst>
          </p:tmpl>
          <p:tmpl lvl="2">
            <p:tnLst>
              <p:par>
                <p:cTn presetID="42"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anim calcmode="lin" valueType="num">
                      <p:cBhvr>
                        <p:cTn dur="500" fill="hold"/>
                        <p:tgtEl>
                          <p:spTgt spid="3"/>
                        </p:tgtEl>
                        <p:attrNameLst>
                          <p:attrName>ppt_x</p:attrName>
                        </p:attrNameLst>
                      </p:cBhvr>
                      <p:tavLst>
                        <p:tav tm="0">
                          <p:val>
                            <p:strVal val="#ppt_x"/>
                          </p:val>
                        </p:tav>
                        <p:tav tm="100000">
                          <p:val>
                            <p:strVal val="#ppt_x"/>
                          </p:val>
                        </p:tav>
                      </p:tavLst>
                    </p:anim>
                    <p:anim calcmode="lin" valueType="num">
                      <p:cBhvr>
                        <p:cTn dur="500" fill="hold"/>
                        <p:tgtEl>
                          <p:spTgt spid="3"/>
                        </p:tgtEl>
                        <p:attrNameLst>
                          <p:attrName>ppt_y</p:attrName>
                        </p:attrNameLst>
                      </p:cBhvr>
                      <p:tavLst>
                        <p:tav tm="0">
                          <p:val>
                            <p:strVal val="#ppt_y+.1"/>
                          </p:val>
                        </p:tav>
                        <p:tav tm="100000">
                          <p:val>
                            <p:strVal val="#ppt_y"/>
                          </p:val>
                        </p:tav>
                      </p:tavLst>
                    </p:anim>
                  </p:childTnLst>
                </p:cTn>
              </p:par>
            </p:tnLst>
          </p:tmpl>
          <p:tmpl lvl="3">
            <p:tnLst>
              <p:par>
                <p:cTn presetID="42"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anim calcmode="lin" valueType="num">
                      <p:cBhvr>
                        <p:cTn dur="500" fill="hold"/>
                        <p:tgtEl>
                          <p:spTgt spid="3"/>
                        </p:tgtEl>
                        <p:attrNameLst>
                          <p:attrName>ppt_x</p:attrName>
                        </p:attrNameLst>
                      </p:cBhvr>
                      <p:tavLst>
                        <p:tav tm="0">
                          <p:val>
                            <p:strVal val="#ppt_x"/>
                          </p:val>
                        </p:tav>
                        <p:tav tm="100000">
                          <p:val>
                            <p:strVal val="#ppt_x"/>
                          </p:val>
                        </p:tav>
                      </p:tavLst>
                    </p:anim>
                    <p:anim calcmode="lin" valueType="num">
                      <p:cBhvr>
                        <p:cTn dur="500" fill="hold"/>
                        <p:tgtEl>
                          <p:spTgt spid="3"/>
                        </p:tgtEl>
                        <p:attrNameLst>
                          <p:attrName>ppt_y</p:attrName>
                        </p:attrNameLst>
                      </p:cBhvr>
                      <p:tavLst>
                        <p:tav tm="0">
                          <p:val>
                            <p:strVal val="#ppt_y+.1"/>
                          </p:val>
                        </p:tav>
                        <p:tav tm="100000">
                          <p:val>
                            <p:strVal val="#ppt_y"/>
                          </p:val>
                        </p:tav>
                      </p:tavLst>
                    </p:anim>
                  </p:childTnLst>
                </p:cTn>
              </p:par>
            </p:tnLst>
          </p:tmpl>
          <p:tmpl lvl="4">
            <p:tnLst>
              <p:par>
                <p:cTn presetID="42"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anim calcmode="lin" valueType="num">
                      <p:cBhvr>
                        <p:cTn dur="500" fill="hold"/>
                        <p:tgtEl>
                          <p:spTgt spid="3"/>
                        </p:tgtEl>
                        <p:attrNameLst>
                          <p:attrName>ppt_x</p:attrName>
                        </p:attrNameLst>
                      </p:cBhvr>
                      <p:tavLst>
                        <p:tav tm="0">
                          <p:val>
                            <p:strVal val="#ppt_x"/>
                          </p:val>
                        </p:tav>
                        <p:tav tm="100000">
                          <p:val>
                            <p:strVal val="#ppt_x"/>
                          </p:val>
                        </p:tav>
                      </p:tavLst>
                    </p:anim>
                    <p:anim calcmode="lin" valueType="num">
                      <p:cBhvr>
                        <p:cTn dur="500" fill="hold"/>
                        <p:tgtEl>
                          <p:spTgt spid="3"/>
                        </p:tgtEl>
                        <p:attrNameLst>
                          <p:attrName>ppt_y</p:attrName>
                        </p:attrNameLst>
                      </p:cBhvr>
                      <p:tavLst>
                        <p:tav tm="0">
                          <p:val>
                            <p:strVal val="#ppt_y+.1"/>
                          </p:val>
                        </p:tav>
                        <p:tav tm="100000">
                          <p:val>
                            <p:strVal val="#ppt_y"/>
                          </p:val>
                        </p:tav>
                      </p:tavLst>
                    </p:anim>
                  </p:childTnLst>
                </p:cTn>
              </p:par>
            </p:tnLst>
          </p:tmpl>
          <p:tmpl lvl="5">
            <p:tnLst>
              <p:par>
                <p:cTn presetID="42"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anim calcmode="lin" valueType="num">
                      <p:cBhvr>
                        <p:cTn dur="500" fill="hold"/>
                        <p:tgtEl>
                          <p:spTgt spid="3"/>
                        </p:tgtEl>
                        <p:attrNameLst>
                          <p:attrName>ppt_x</p:attrName>
                        </p:attrNameLst>
                      </p:cBhvr>
                      <p:tavLst>
                        <p:tav tm="0">
                          <p:val>
                            <p:strVal val="#ppt_x"/>
                          </p:val>
                        </p:tav>
                        <p:tav tm="100000">
                          <p:val>
                            <p:strVal val="#ppt_x"/>
                          </p:val>
                        </p:tav>
                      </p:tavLst>
                    </p:anim>
                    <p:anim calcmode="lin" valueType="num">
                      <p:cBhvr>
                        <p:cTn dur="500" fill="hold"/>
                        <p:tgtEl>
                          <p:spTgt spid="3"/>
                        </p:tgtEl>
                        <p:attrNameLst>
                          <p:attrName>ppt_y</p:attrName>
                        </p:attrNameLst>
                      </p:cBhvr>
                      <p:tavLst>
                        <p:tav tm="0">
                          <p:val>
                            <p:strVal val="#ppt_y+.1"/>
                          </p:val>
                        </p:tav>
                        <p:tav tm="100000">
                          <p:val>
                            <p:strVal val="#ppt_y"/>
                          </p:val>
                        </p:tav>
                      </p:tavLst>
                    </p:anim>
                  </p:childTnLst>
                </p:cTn>
              </p:par>
            </p:tnLst>
          </p:tmpl>
        </p:tmplLst>
      </p:bldP>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59788C96-2B84-4C15-B600-65362E39F174}" type="datetimeFigureOut">
              <a:rPr lang="en-US" smtClean="0"/>
              <a:pPr/>
              <a:t>9/15/2010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67D67062-4172-4925-A932-7FAB1DBC8A7A}" type="slidenum">
              <a:rPr lang="en-US" smtClean="0"/>
              <a:pPr/>
              <a:t>‹#›</a:t>
            </a:fld>
            <a:endParaRPr lang="en-US"/>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59788C96-2B84-4C15-B600-65362E39F174}" type="datetimeFigureOut">
              <a:rPr lang="en-US" smtClean="0"/>
              <a:pPr/>
              <a:t>9/15/2010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67D67062-4172-4925-A932-7FAB1DBC8A7A}" type="slidenum">
              <a:rPr lang="en-US" smtClean="0"/>
              <a:pPr/>
              <a:t>‹#›</a:t>
            </a:fld>
            <a:endParaRPr lang="en-US"/>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59788C96-2B84-4C15-B600-65362E39F174}" type="datetimeFigureOut">
              <a:rPr lang="en-US" smtClean="0"/>
              <a:pPr/>
              <a:t>9/15/2010</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67D67062-4172-4925-A932-7FAB1DBC8A7A}" type="slidenum">
              <a:rPr lang="en-US" smtClean="0"/>
              <a:pPr/>
              <a:t>‹#›</a:t>
            </a:fld>
            <a:endParaRPr lang="en-US"/>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59788C96-2B84-4C15-B600-65362E39F174}" type="datetimeFigureOut">
              <a:rPr lang="en-US" smtClean="0"/>
              <a:pPr/>
              <a:t>9/15/2010</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67D67062-4172-4925-A932-7FAB1DBC8A7A}" type="slidenum">
              <a:rPr lang="en-US" smtClean="0"/>
              <a:pPr/>
              <a:t>‹#›</a:t>
            </a:fld>
            <a:endParaRPr lang="en-US"/>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59788C96-2B84-4C15-B600-65362E39F174}" type="datetimeFigureOut">
              <a:rPr lang="en-US" smtClean="0"/>
              <a:pPr/>
              <a:t>9/15/2010</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67D67062-4172-4925-A932-7FAB1DBC8A7A}" type="slidenum">
              <a:rPr lang="en-US" smtClean="0"/>
              <a:pPr/>
              <a:t>‹#›</a:t>
            </a:fld>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59788C96-2B84-4C15-B600-65362E39F174}" type="datetimeFigureOut">
              <a:rPr lang="en-US" smtClean="0"/>
              <a:pPr/>
              <a:t>9/15/2010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67D67062-4172-4925-A932-7FAB1DBC8A7A}" type="slidenum">
              <a:rPr lang="en-US" smtClean="0"/>
              <a:pPr/>
              <a:t>‹#›</a:t>
            </a:fld>
            <a:endParaRPr lang="en-US"/>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59788C96-2B84-4C15-B600-65362E39F174}" type="datetimeFigureOut">
              <a:rPr lang="en-US" smtClean="0"/>
              <a:pPr/>
              <a:t>9/15/2010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67D67062-4172-4925-A932-7FAB1DBC8A7A}" type="slidenum">
              <a:rPr lang="en-US" smtClean="0"/>
              <a:pPr/>
              <a:t>‹#›</a:t>
            </a:fld>
            <a:endParaRPr lang="en-US"/>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7" name="Picture 6" descr="Dunjun-Scroll_D.jpg"/>
          <p:cNvPicPr>
            <a:picLocks noChangeAspect="1"/>
          </p:cNvPicPr>
          <p:nvPr userDrawn="1"/>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2286000" y="274638"/>
            <a:ext cx="67818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1295400" y="1828800"/>
            <a:ext cx="7696200" cy="50292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fade/>
  </p:transition>
  <p:timing>
    <p:tnLst>
      <p:par>
        <p:cTn id="1" dur="indefinite" restart="never" nodeType="tmRoot"/>
      </p:par>
    </p:tnLst>
  </p:timing>
  <p:txStyles>
    <p:titleStyle>
      <a:lvl1pPr algn="ctr" defTabSz="914400" rtl="0" eaLnBrk="1" latinLnBrk="0" hangingPunct="1">
        <a:spcBef>
          <a:spcPct val="0"/>
        </a:spcBef>
        <a:buNone/>
        <a:defRPr sz="4400" b="1" kern="1200">
          <a:solidFill>
            <a:schemeClr val="bg1"/>
          </a:solidFill>
          <a:effectLst>
            <a:outerShdw blurRad="25400" dist="50800" dir="2700000" algn="ctr" rotWithShape="0">
              <a:schemeClr val="tx1"/>
            </a:outerShdw>
          </a:effectLst>
          <a:latin typeface="Papyrus" pitchFamily="66" charset="0"/>
          <a:ea typeface="+mj-ea"/>
          <a:cs typeface="+mj-cs"/>
        </a:defRPr>
      </a:lvl1pPr>
    </p:titleStyle>
    <p:bodyStyle>
      <a:lvl1pPr marL="342900" indent="-342900" algn="l" defTabSz="914400" rtl="0" eaLnBrk="1" latinLnBrk="0" hangingPunct="1">
        <a:lnSpc>
          <a:spcPct val="90000"/>
        </a:lnSpc>
        <a:spcBef>
          <a:spcPct val="20000"/>
        </a:spcBef>
        <a:buFont typeface="Arial" pitchFamily="34" charset="0"/>
        <a:buChar char="•"/>
        <a:defRPr sz="3200" b="1" kern="1200">
          <a:solidFill>
            <a:schemeClr val="bg1"/>
          </a:solidFill>
          <a:effectLst>
            <a:outerShdw blurRad="25400" dist="50800" dir="2700000" algn="ctr" rotWithShape="0">
              <a:schemeClr val="tx1"/>
            </a:outerShdw>
          </a:effectLst>
          <a:latin typeface="+mn-lt"/>
          <a:ea typeface="+mn-ea"/>
          <a:cs typeface="+mn-cs"/>
        </a:defRPr>
      </a:lvl1pPr>
      <a:lvl2pPr marL="742950" indent="-285750" algn="l" defTabSz="914400" rtl="0" eaLnBrk="1" latinLnBrk="0" hangingPunct="1">
        <a:lnSpc>
          <a:spcPct val="90000"/>
        </a:lnSpc>
        <a:spcBef>
          <a:spcPct val="20000"/>
        </a:spcBef>
        <a:buFont typeface="Arial" pitchFamily="34" charset="0"/>
        <a:buChar char="–"/>
        <a:defRPr sz="2800" b="1" kern="1200">
          <a:solidFill>
            <a:schemeClr val="bg1"/>
          </a:solidFill>
          <a:effectLst>
            <a:outerShdw blurRad="25400" dist="50800" dir="2700000" algn="ctr" rotWithShape="0">
              <a:schemeClr val="tx1"/>
            </a:outerShdw>
          </a:effectLst>
          <a:latin typeface="+mn-lt"/>
          <a:ea typeface="+mn-ea"/>
          <a:cs typeface="+mn-cs"/>
        </a:defRPr>
      </a:lvl2pPr>
      <a:lvl3pPr marL="1143000" indent="-228600" algn="l" defTabSz="914400" rtl="0" eaLnBrk="1" latinLnBrk="0" hangingPunct="1">
        <a:lnSpc>
          <a:spcPct val="90000"/>
        </a:lnSpc>
        <a:spcBef>
          <a:spcPct val="20000"/>
        </a:spcBef>
        <a:buFont typeface="Arial" pitchFamily="34" charset="0"/>
        <a:buChar char="•"/>
        <a:defRPr sz="2400" b="1" kern="1200">
          <a:solidFill>
            <a:schemeClr val="bg1"/>
          </a:solidFill>
          <a:effectLst>
            <a:outerShdw blurRad="25400" dist="50800" dir="2700000" algn="ctr" rotWithShape="0">
              <a:schemeClr val="tx1"/>
            </a:outerShdw>
          </a:effectLst>
          <a:latin typeface="+mn-lt"/>
          <a:ea typeface="+mn-ea"/>
          <a:cs typeface="+mn-cs"/>
        </a:defRPr>
      </a:lvl3pPr>
      <a:lvl4pPr marL="1600200" indent="-228600" algn="l" defTabSz="914400" rtl="0" eaLnBrk="1" latinLnBrk="0" hangingPunct="1">
        <a:lnSpc>
          <a:spcPct val="90000"/>
        </a:lnSpc>
        <a:spcBef>
          <a:spcPct val="20000"/>
        </a:spcBef>
        <a:buFont typeface="Arial" pitchFamily="34" charset="0"/>
        <a:buChar char="–"/>
        <a:defRPr sz="2000" b="1" kern="1200">
          <a:solidFill>
            <a:schemeClr val="bg1"/>
          </a:solidFill>
          <a:effectLst>
            <a:outerShdw blurRad="25400" dist="50800" dir="2700000" algn="ctr" rotWithShape="0">
              <a:schemeClr val="tx1"/>
            </a:outerShdw>
          </a:effectLst>
          <a:latin typeface="+mn-lt"/>
          <a:ea typeface="+mn-ea"/>
          <a:cs typeface="+mn-cs"/>
        </a:defRPr>
      </a:lvl4pPr>
      <a:lvl5pPr marL="2057400" indent="-228600" algn="l" defTabSz="914400" rtl="0" eaLnBrk="1" latinLnBrk="0" hangingPunct="1">
        <a:lnSpc>
          <a:spcPct val="90000"/>
        </a:lnSpc>
        <a:spcBef>
          <a:spcPct val="20000"/>
        </a:spcBef>
        <a:buFont typeface="Arial" pitchFamily="34" charset="0"/>
        <a:buChar char="»"/>
        <a:defRPr sz="2000" b="1" kern="1200">
          <a:solidFill>
            <a:schemeClr val="bg1"/>
          </a:solidFill>
          <a:effectLst>
            <a:outerShdw blurRad="25400" dist="50800" dir="2700000" algn="ctr" rotWithShape="0">
              <a:schemeClr val="tx1"/>
            </a:outerShdw>
          </a:effectLst>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endParaRPr lang="en-US" dirty="0"/>
          </a:p>
        </p:txBody>
      </p:sp>
      <p:sp>
        <p:nvSpPr>
          <p:cNvPr id="3" name="Subtitle 2"/>
          <p:cNvSpPr>
            <a:spLocks noGrp="1"/>
          </p:cNvSpPr>
          <p:nvPr>
            <p:ph type="subTitle" idx="1"/>
          </p:nvPr>
        </p:nvSpPr>
        <p:spPr>
          <a:xfrm>
            <a:off x="0" y="5943600"/>
            <a:ext cx="7848600" cy="838200"/>
          </a:xfrm>
        </p:spPr>
        <p:txBody>
          <a:bodyPr anchor="ctr" anchorCtr="0">
            <a:noAutofit/>
          </a:bodyPr>
          <a:lstStyle/>
          <a:p>
            <a:r>
              <a:rPr lang="en-US" sz="4000" dirty="0" smtClean="0"/>
              <a:t>Gad &amp; Nathan:  </a:t>
            </a:r>
            <a:r>
              <a:rPr lang="en-US" b="0" dirty="0" smtClean="0"/>
              <a:t>Prophets to David</a:t>
            </a:r>
            <a:endParaRPr lang="en-US" sz="4000" b="0" dirty="0"/>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0" y="152400"/>
            <a:ext cx="6781800" cy="1524000"/>
          </a:xfrm>
        </p:spPr>
        <p:txBody>
          <a:bodyPr>
            <a:normAutofit/>
          </a:bodyPr>
          <a:lstStyle/>
          <a:p>
            <a:r>
              <a:rPr lang="en-US" sz="4800" dirty="0" smtClean="0"/>
              <a:t>Gad &amp; Nathan</a:t>
            </a:r>
            <a:r>
              <a:rPr lang="en-US" dirty="0" smtClean="0"/>
              <a:t/>
            </a:r>
            <a:br>
              <a:rPr lang="en-US" dirty="0" smtClean="0"/>
            </a:br>
            <a:r>
              <a:rPr lang="en-US" sz="3200" dirty="0" smtClean="0"/>
              <a:t>Prophets to David</a:t>
            </a:r>
            <a:endParaRPr lang="en-US" sz="3600" dirty="0"/>
          </a:p>
        </p:txBody>
      </p:sp>
      <p:sp>
        <p:nvSpPr>
          <p:cNvPr id="3" name="Content Placeholder 2"/>
          <p:cNvSpPr>
            <a:spLocks noGrp="1"/>
          </p:cNvSpPr>
          <p:nvPr>
            <p:ph idx="1"/>
          </p:nvPr>
        </p:nvSpPr>
        <p:spPr/>
        <p:txBody>
          <a:bodyPr/>
          <a:lstStyle/>
          <a:p>
            <a:r>
              <a:rPr lang="en-US" dirty="0" smtClean="0"/>
              <a:t>Gad is called “David’s seer”</a:t>
            </a:r>
          </a:p>
          <a:p>
            <a:pPr lvl="1"/>
            <a:r>
              <a:rPr lang="en-US" dirty="0" smtClean="0"/>
              <a:t>2 Sam. 24:11; 1 Chr. 21:9; 29:29; 2 Chr. 29:25</a:t>
            </a:r>
          </a:p>
          <a:p>
            <a:pPr lvl="1"/>
            <a:r>
              <a:rPr lang="en-US" dirty="0" smtClean="0"/>
              <a:t>“Prophet” and “seer” are used interchangeably in Scripture:</a:t>
            </a:r>
          </a:p>
          <a:p>
            <a:pPr lvl="2"/>
            <a:r>
              <a:rPr lang="en-US" dirty="0" smtClean="0"/>
              <a:t>“Formerly in Israel, when a man went to inquire of God, he spoke thus: ‘Come, let us go to the </a:t>
            </a:r>
            <a:r>
              <a:rPr lang="en-US" u="sng" dirty="0" smtClean="0"/>
              <a:t>seer</a:t>
            </a:r>
            <a:r>
              <a:rPr lang="en-US" dirty="0" smtClean="0"/>
              <a:t>’; for he who is now called a </a:t>
            </a:r>
            <a:r>
              <a:rPr lang="en-US" u="sng" dirty="0" smtClean="0"/>
              <a:t>prophet</a:t>
            </a:r>
            <a:r>
              <a:rPr lang="en-US" dirty="0" smtClean="0"/>
              <a:t> was formerly called a </a:t>
            </a:r>
            <a:r>
              <a:rPr lang="en-US" u="sng" dirty="0" smtClean="0"/>
              <a:t>seer</a:t>
            </a:r>
            <a:r>
              <a:rPr lang="en-US" dirty="0" smtClean="0"/>
              <a:t>” (1 Sam. 9:9).</a:t>
            </a:r>
          </a:p>
          <a:p>
            <a:pPr lvl="1"/>
            <a:r>
              <a:rPr lang="en-US" dirty="0" smtClean="0"/>
              <a:t>Some suggest distinguish:</a:t>
            </a:r>
          </a:p>
          <a:p>
            <a:pPr lvl="2"/>
            <a:r>
              <a:rPr lang="en-US" dirty="0" smtClean="0"/>
              <a:t>Prophet – the objective or active work</a:t>
            </a:r>
          </a:p>
          <a:p>
            <a:pPr lvl="2"/>
            <a:r>
              <a:rPr lang="en-US" dirty="0" smtClean="0"/>
              <a:t>Seer – the subjective method of receiving divine revelation, by “seeing”</a:t>
            </a:r>
          </a:p>
          <a:p>
            <a:pPr lvl="2"/>
            <a:endParaRPr lang="en-US" dirty="0" smtClean="0"/>
          </a:p>
          <a:p>
            <a:pPr lvl="2"/>
            <a:endParaRPr lang="en-US" dirty="0"/>
          </a:p>
        </p:txBody>
      </p:sp>
      <p:sp>
        <p:nvSpPr>
          <p:cNvPr id="4" name="Rectangle 3"/>
          <p:cNvSpPr/>
          <p:nvPr/>
        </p:nvSpPr>
        <p:spPr>
          <a:xfrm>
            <a:off x="109978" y="1828800"/>
            <a:ext cx="889987" cy="2585323"/>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5400" b="1" cap="none" spc="0" dirty="0" smtClean="0">
                <a:ln w="11430"/>
                <a:gradFill>
                  <a:gsLst>
                    <a:gs pos="0">
                      <a:srgbClr val="FFFF00"/>
                    </a:gs>
                    <a:gs pos="25000">
                      <a:srgbClr val="FFCC00"/>
                    </a:gs>
                    <a:gs pos="50000">
                      <a:srgbClr val="FFBF40"/>
                    </a:gs>
                    <a:gs pos="75000">
                      <a:srgbClr val="CC9900"/>
                    </a:gs>
                    <a:gs pos="100000">
                      <a:schemeClr val="accent6">
                        <a:tint val="90000"/>
                        <a:satMod val="120000"/>
                      </a:schemeClr>
                    </a:gs>
                  </a:gsLst>
                  <a:lin ang="5400000"/>
                </a:gradFill>
                <a:effectLst>
                  <a:outerShdw blurRad="80000" dist="40000" dir="5040000" algn="tl">
                    <a:srgbClr val="000000">
                      <a:alpha val="30000"/>
                    </a:srgbClr>
                  </a:outerShdw>
                </a:effectLst>
                <a:latin typeface="Papyrus" pitchFamily="66" charset="0"/>
              </a:rPr>
              <a:t>G</a:t>
            </a:r>
          </a:p>
          <a:p>
            <a:pPr algn="ctr"/>
            <a:r>
              <a:rPr lang="en-US" sz="5400" b="1" dirty="0" smtClean="0">
                <a:ln w="11430"/>
                <a:gradFill>
                  <a:gsLst>
                    <a:gs pos="0">
                      <a:srgbClr val="FFFF00"/>
                    </a:gs>
                    <a:gs pos="25000">
                      <a:srgbClr val="FFCC00"/>
                    </a:gs>
                    <a:gs pos="50000">
                      <a:srgbClr val="FFBF40"/>
                    </a:gs>
                    <a:gs pos="75000">
                      <a:srgbClr val="CC9900"/>
                    </a:gs>
                    <a:gs pos="100000">
                      <a:schemeClr val="accent6">
                        <a:tint val="90000"/>
                        <a:satMod val="120000"/>
                      </a:schemeClr>
                    </a:gs>
                  </a:gsLst>
                  <a:lin ang="5400000"/>
                </a:gradFill>
                <a:effectLst>
                  <a:outerShdw blurRad="80000" dist="40000" dir="5040000" algn="tl">
                    <a:srgbClr val="000000">
                      <a:alpha val="30000"/>
                    </a:srgbClr>
                  </a:outerShdw>
                </a:effectLst>
                <a:latin typeface="Papyrus" pitchFamily="66" charset="0"/>
              </a:rPr>
              <a:t>A</a:t>
            </a:r>
          </a:p>
          <a:p>
            <a:pPr algn="ctr"/>
            <a:r>
              <a:rPr lang="en-US" sz="5400" b="1" cap="none" spc="0" dirty="0" smtClean="0">
                <a:ln w="11430"/>
                <a:gradFill>
                  <a:gsLst>
                    <a:gs pos="0">
                      <a:srgbClr val="FFFF00"/>
                    </a:gs>
                    <a:gs pos="25000">
                      <a:srgbClr val="FFCC00"/>
                    </a:gs>
                    <a:gs pos="50000">
                      <a:srgbClr val="FFBF40"/>
                    </a:gs>
                    <a:gs pos="75000">
                      <a:srgbClr val="CC9900"/>
                    </a:gs>
                    <a:gs pos="100000">
                      <a:schemeClr val="accent6">
                        <a:tint val="90000"/>
                        <a:satMod val="120000"/>
                      </a:schemeClr>
                    </a:gs>
                  </a:gsLst>
                  <a:lin ang="5400000"/>
                </a:gradFill>
                <a:effectLst>
                  <a:outerShdw blurRad="80000" dist="40000" dir="5040000" algn="tl">
                    <a:srgbClr val="000000">
                      <a:alpha val="30000"/>
                    </a:srgbClr>
                  </a:outerShdw>
                </a:effectLst>
                <a:latin typeface="Papyrus" pitchFamily="66" charset="0"/>
              </a:rPr>
              <a:t>D</a:t>
            </a:r>
            <a:endParaRPr lang="en-US" sz="5400" b="1" cap="none" spc="0" dirty="0">
              <a:ln w="11430"/>
              <a:gradFill>
                <a:gsLst>
                  <a:gs pos="0">
                    <a:srgbClr val="FFFF00"/>
                  </a:gs>
                  <a:gs pos="25000">
                    <a:srgbClr val="FFCC00"/>
                  </a:gs>
                  <a:gs pos="50000">
                    <a:srgbClr val="FFBF40"/>
                  </a:gs>
                  <a:gs pos="75000">
                    <a:srgbClr val="CC9900"/>
                  </a:gs>
                  <a:gs pos="100000">
                    <a:schemeClr val="accent6">
                      <a:tint val="90000"/>
                      <a:satMod val="120000"/>
                    </a:schemeClr>
                  </a:gs>
                </a:gsLst>
                <a:lin ang="5400000"/>
              </a:gradFill>
              <a:effectLst>
                <a:outerShdw blurRad="80000" dist="40000" dir="5040000" algn="tl">
                  <a:srgbClr val="000000">
                    <a:alpha val="30000"/>
                  </a:srgbClr>
                </a:outerShdw>
              </a:effectLst>
              <a:latin typeface="Papyrus" pitchFamily="66"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42" presetClass="entr" presetSubtype="0" fill="hold" grpId="0"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anim calcmode="lin" valueType="num">
                                      <p:cBhvr>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5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5" fill="hold">
                            <p:stCondLst>
                              <p:cond delay="1000"/>
                            </p:stCondLst>
                            <p:childTnLst>
                              <p:par>
                                <p:cTn id="16" presetID="42" presetClass="entr" presetSubtype="0" fill="hold" grpId="0" nodeType="after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500"/>
                                        <p:tgtEl>
                                          <p:spTgt spid="3">
                                            <p:txEl>
                                              <p:pRg st="1" end="1"/>
                                            </p:txEl>
                                          </p:spTgt>
                                        </p:tgtEl>
                                      </p:cBhvr>
                                    </p:animEffect>
                                    <p:anim calcmode="lin" valueType="num">
                                      <p:cBhvr>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0" dur="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fade">
                                      <p:cBhvr>
                                        <p:cTn id="25" dur="500"/>
                                        <p:tgtEl>
                                          <p:spTgt spid="3">
                                            <p:txEl>
                                              <p:pRg st="2" end="2"/>
                                            </p:txEl>
                                          </p:spTgt>
                                        </p:tgtEl>
                                      </p:cBhvr>
                                    </p:animEffect>
                                    <p:anim calcmode="lin" valueType="num">
                                      <p:cBhvr>
                                        <p:cTn id="2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7" dur="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8" fill="hold">
                            <p:stCondLst>
                              <p:cond delay="500"/>
                            </p:stCondLst>
                            <p:childTnLst>
                              <p:par>
                                <p:cTn id="29" presetID="42" presetClass="entr" presetSubtype="0" fill="hold" grpId="0" nodeType="after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500"/>
                                        <p:tgtEl>
                                          <p:spTgt spid="3">
                                            <p:txEl>
                                              <p:pRg st="3" end="3"/>
                                            </p:txEl>
                                          </p:spTgt>
                                        </p:tgtEl>
                                      </p:cBhvr>
                                    </p:animEffect>
                                    <p:anim calcmode="lin" valueType="num">
                                      <p:cBhvr>
                                        <p:cTn id="3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34" fill="hold">
                            <p:stCondLst>
                              <p:cond delay="1000"/>
                            </p:stCondLst>
                            <p:childTnLst>
                              <p:par>
                                <p:cTn id="35" presetID="42" presetClass="entr" presetSubtype="0" fill="hold" grpId="0" nodeType="after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Effect transition="in" filter="fade">
                                      <p:cBhvr>
                                        <p:cTn id="37" dur="500"/>
                                        <p:tgtEl>
                                          <p:spTgt spid="3">
                                            <p:txEl>
                                              <p:pRg st="4" end="4"/>
                                            </p:txEl>
                                          </p:spTgt>
                                        </p:tgtEl>
                                      </p:cBhvr>
                                    </p:animEffect>
                                    <p:anim calcmode="lin" valueType="num">
                                      <p:cBhvr>
                                        <p:cTn id="38"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9" dur="5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40" fill="hold">
                            <p:stCondLst>
                              <p:cond delay="1500"/>
                            </p:stCondLst>
                            <p:childTnLst>
                              <p:par>
                                <p:cTn id="41" presetID="42" presetClass="entr" presetSubtype="0" fill="hold" grpId="0" nodeType="after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Effect transition="in" filter="fade">
                                      <p:cBhvr>
                                        <p:cTn id="43" dur="500"/>
                                        <p:tgtEl>
                                          <p:spTgt spid="3">
                                            <p:txEl>
                                              <p:pRg st="5" end="5"/>
                                            </p:txEl>
                                          </p:spTgt>
                                        </p:tgtEl>
                                      </p:cBhvr>
                                    </p:animEffect>
                                    <p:anim calcmode="lin" valueType="num">
                                      <p:cBhvr>
                                        <p:cTn id="44"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5" dur="5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46" fill="hold">
                            <p:stCondLst>
                              <p:cond delay="2000"/>
                            </p:stCondLst>
                            <p:childTnLst>
                              <p:par>
                                <p:cTn id="47" presetID="42" presetClass="entr" presetSubtype="0" fill="hold" grpId="0" nodeType="after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500"/>
                                        <p:tgtEl>
                                          <p:spTgt spid="3">
                                            <p:txEl>
                                              <p:pRg st="6" end="6"/>
                                            </p:txEl>
                                          </p:spTgt>
                                        </p:tgtEl>
                                      </p:cBhvr>
                                    </p:animEffect>
                                    <p:anim calcmode="lin" valueType="num">
                                      <p:cBhvr>
                                        <p:cTn id="50"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5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Pre-Reign – God Wanted David among the People, Ready to Be King (1 Sam. 22:1-5)</a:t>
            </a:r>
          </a:p>
          <a:p>
            <a:pPr lvl="1"/>
            <a:r>
              <a:rPr lang="en-US" dirty="0" smtClean="0"/>
              <a:t>David fled for his life from Saul &amp; the king of Gath to the Cave of </a:t>
            </a:r>
            <a:r>
              <a:rPr lang="en-US" dirty="0" err="1" smtClean="0"/>
              <a:t>Adullam</a:t>
            </a:r>
            <a:r>
              <a:rPr lang="en-US" dirty="0" smtClean="0"/>
              <a:t> for safety</a:t>
            </a:r>
          </a:p>
          <a:p>
            <a:pPr lvl="2"/>
            <a:r>
              <a:rPr lang="en-US" dirty="0" smtClean="0"/>
              <a:t>Everyone in the kingdom who was in distress, debt or discontented gathered to him &amp; he became captain over them (about 400 men)</a:t>
            </a:r>
          </a:p>
          <a:p>
            <a:pPr lvl="1"/>
            <a:r>
              <a:rPr lang="en-US" dirty="0" smtClean="0"/>
              <a:t>The prophet Gad told David:</a:t>
            </a:r>
          </a:p>
          <a:p>
            <a:pPr lvl="2"/>
            <a:r>
              <a:rPr lang="en-US" dirty="0" smtClean="0"/>
              <a:t>“Do not stay in the stronghold; depart, and go to the land of Judah.”</a:t>
            </a:r>
          </a:p>
          <a:p>
            <a:pPr lvl="2"/>
            <a:r>
              <a:rPr lang="en-US" dirty="0" smtClean="0"/>
              <a:t>David was gaining a following; Saul was losing his.</a:t>
            </a:r>
          </a:p>
          <a:p>
            <a:pPr lvl="2"/>
            <a:r>
              <a:rPr lang="en-US" dirty="0" smtClean="0"/>
              <a:t>David needed to appear to the people as a leader.</a:t>
            </a:r>
            <a:endParaRPr lang="en-US" dirty="0"/>
          </a:p>
        </p:txBody>
      </p:sp>
      <p:sp>
        <p:nvSpPr>
          <p:cNvPr id="4" name="Rectangle 3"/>
          <p:cNvSpPr/>
          <p:nvPr/>
        </p:nvSpPr>
        <p:spPr>
          <a:xfrm>
            <a:off x="109978" y="1828800"/>
            <a:ext cx="889987" cy="2585323"/>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5400" b="1" cap="none" spc="0" dirty="0" smtClean="0">
                <a:ln w="11430"/>
                <a:gradFill>
                  <a:gsLst>
                    <a:gs pos="0">
                      <a:srgbClr val="FFFF00"/>
                    </a:gs>
                    <a:gs pos="25000">
                      <a:srgbClr val="FFCC00"/>
                    </a:gs>
                    <a:gs pos="50000">
                      <a:srgbClr val="FFBF40"/>
                    </a:gs>
                    <a:gs pos="75000">
                      <a:srgbClr val="CC9900"/>
                    </a:gs>
                    <a:gs pos="100000">
                      <a:schemeClr val="accent6">
                        <a:tint val="90000"/>
                        <a:satMod val="120000"/>
                      </a:schemeClr>
                    </a:gs>
                  </a:gsLst>
                  <a:lin ang="5400000"/>
                </a:gradFill>
                <a:effectLst>
                  <a:outerShdw blurRad="80000" dist="40000" dir="5040000" algn="tl">
                    <a:srgbClr val="000000">
                      <a:alpha val="30000"/>
                    </a:srgbClr>
                  </a:outerShdw>
                </a:effectLst>
                <a:latin typeface="Papyrus" pitchFamily="66" charset="0"/>
              </a:rPr>
              <a:t>G</a:t>
            </a:r>
          </a:p>
          <a:p>
            <a:pPr algn="ctr"/>
            <a:r>
              <a:rPr lang="en-US" sz="5400" b="1" dirty="0" smtClean="0">
                <a:ln w="11430"/>
                <a:gradFill>
                  <a:gsLst>
                    <a:gs pos="0">
                      <a:srgbClr val="FFFF00"/>
                    </a:gs>
                    <a:gs pos="25000">
                      <a:srgbClr val="FFCC00"/>
                    </a:gs>
                    <a:gs pos="50000">
                      <a:srgbClr val="FFBF40"/>
                    </a:gs>
                    <a:gs pos="75000">
                      <a:srgbClr val="CC9900"/>
                    </a:gs>
                    <a:gs pos="100000">
                      <a:schemeClr val="accent6">
                        <a:tint val="90000"/>
                        <a:satMod val="120000"/>
                      </a:schemeClr>
                    </a:gs>
                  </a:gsLst>
                  <a:lin ang="5400000"/>
                </a:gradFill>
                <a:effectLst>
                  <a:outerShdw blurRad="80000" dist="40000" dir="5040000" algn="tl">
                    <a:srgbClr val="000000">
                      <a:alpha val="30000"/>
                    </a:srgbClr>
                  </a:outerShdw>
                </a:effectLst>
                <a:latin typeface="Papyrus" pitchFamily="66" charset="0"/>
              </a:rPr>
              <a:t>A</a:t>
            </a:r>
          </a:p>
          <a:p>
            <a:pPr algn="ctr"/>
            <a:r>
              <a:rPr lang="en-US" sz="5400" b="1" cap="none" spc="0" dirty="0" smtClean="0">
                <a:ln w="11430"/>
                <a:gradFill>
                  <a:gsLst>
                    <a:gs pos="0">
                      <a:srgbClr val="FFFF00"/>
                    </a:gs>
                    <a:gs pos="25000">
                      <a:srgbClr val="FFCC00"/>
                    </a:gs>
                    <a:gs pos="50000">
                      <a:srgbClr val="FFBF40"/>
                    </a:gs>
                    <a:gs pos="75000">
                      <a:srgbClr val="CC9900"/>
                    </a:gs>
                    <a:gs pos="100000">
                      <a:schemeClr val="accent6">
                        <a:tint val="90000"/>
                        <a:satMod val="120000"/>
                      </a:schemeClr>
                    </a:gs>
                  </a:gsLst>
                  <a:lin ang="5400000"/>
                </a:gradFill>
                <a:effectLst>
                  <a:outerShdw blurRad="80000" dist="40000" dir="5040000" algn="tl">
                    <a:srgbClr val="000000">
                      <a:alpha val="30000"/>
                    </a:srgbClr>
                  </a:outerShdw>
                </a:effectLst>
                <a:latin typeface="Papyrus" pitchFamily="66" charset="0"/>
              </a:rPr>
              <a:t>D</a:t>
            </a:r>
            <a:endParaRPr lang="en-US" sz="5400" b="1" cap="none" spc="0" dirty="0">
              <a:ln w="11430"/>
              <a:gradFill>
                <a:gsLst>
                  <a:gs pos="0">
                    <a:srgbClr val="FFFF00"/>
                  </a:gs>
                  <a:gs pos="25000">
                    <a:srgbClr val="FFCC00"/>
                  </a:gs>
                  <a:gs pos="50000">
                    <a:srgbClr val="FFBF40"/>
                  </a:gs>
                  <a:gs pos="75000">
                    <a:srgbClr val="CC9900"/>
                  </a:gs>
                  <a:gs pos="100000">
                    <a:schemeClr val="accent6">
                      <a:tint val="90000"/>
                      <a:satMod val="120000"/>
                    </a:schemeClr>
                  </a:gs>
                </a:gsLst>
                <a:lin ang="5400000"/>
              </a:gradFill>
              <a:effectLst>
                <a:outerShdw blurRad="80000" dist="40000" dir="5040000" algn="tl">
                  <a:srgbClr val="000000">
                    <a:alpha val="30000"/>
                  </a:srgbClr>
                </a:outerShdw>
              </a:effectLst>
              <a:latin typeface="Papyrus" pitchFamily="66" charset="0"/>
            </a:endParaRPr>
          </a:p>
        </p:txBody>
      </p:sp>
      <p:sp>
        <p:nvSpPr>
          <p:cNvPr id="6" name="Title 1"/>
          <p:cNvSpPr>
            <a:spLocks noGrp="1"/>
          </p:cNvSpPr>
          <p:nvPr>
            <p:ph type="title"/>
          </p:nvPr>
        </p:nvSpPr>
        <p:spPr>
          <a:xfrm>
            <a:off x="2286000" y="152400"/>
            <a:ext cx="6781800" cy="1524000"/>
          </a:xfrm>
        </p:spPr>
        <p:txBody>
          <a:bodyPr>
            <a:normAutofit/>
          </a:bodyPr>
          <a:lstStyle/>
          <a:p>
            <a:r>
              <a:rPr lang="en-US" sz="4800" dirty="0" smtClean="0"/>
              <a:t>Gad &amp; Nathan</a:t>
            </a:r>
            <a:r>
              <a:rPr lang="en-US" dirty="0" smtClean="0"/>
              <a:t/>
            </a:r>
            <a:br>
              <a:rPr lang="en-US" dirty="0" smtClean="0"/>
            </a:br>
            <a:r>
              <a:rPr lang="en-US" sz="3200" dirty="0" smtClean="0"/>
              <a:t>Prophets to David</a:t>
            </a:r>
            <a:endParaRPr lang="en-US" sz="36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anim calcmode="lin" valueType="num">
                                      <p:cBhvr>
                                        <p:cTn id="8"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500"/>
                                        <p:tgtEl>
                                          <p:spTgt spid="3">
                                            <p:txEl>
                                              <p:pRg st="1" end="1"/>
                                            </p:txEl>
                                          </p:spTgt>
                                        </p:tgtEl>
                                      </p:cBhvr>
                                    </p:animEffect>
                                    <p:anim calcmode="lin" valueType="num">
                                      <p:cBhvr>
                                        <p:cTn id="1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7" fill="hold">
                            <p:stCondLst>
                              <p:cond delay="500"/>
                            </p:stCondLst>
                            <p:childTnLst>
                              <p:par>
                                <p:cTn id="18" presetID="42" presetClass="entr" presetSubtype="0" fill="hold" grpId="0" nodeType="after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500"/>
                                        <p:tgtEl>
                                          <p:spTgt spid="3">
                                            <p:txEl>
                                              <p:pRg st="2" end="2"/>
                                            </p:txEl>
                                          </p:spTgt>
                                        </p:tgtEl>
                                      </p:cBhvr>
                                    </p:animEffect>
                                    <p:anim calcmode="lin" valueType="num">
                                      <p:cBhvr>
                                        <p:cTn id="2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anim calcmode="lin" valueType="num">
                                      <p:cBhvr>
                                        <p:cTn id="28"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9" dur="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30" fill="hold">
                            <p:stCondLst>
                              <p:cond delay="500"/>
                            </p:stCondLst>
                            <p:childTnLst>
                              <p:par>
                                <p:cTn id="31" presetID="42" presetClass="entr" presetSubtype="0" fill="hold" grpId="0" nodeType="after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500"/>
                                        <p:tgtEl>
                                          <p:spTgt spid="3">
                                            <p:txEl>
                                              <p:pRg st="4" end="4"/>
                                            </p:txEl>
                                          </p:spTgt>
                                        </p:tgtEl>
                                      </p:cBhvr>
                                    </p:animEffect>
                                    <p:anim calcmode="lin" valueType="num">
                                      <p:cBhvr>
                                        <p:cTn id="34"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5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36" fill="hold">
                            <p:stCondLst>
                              <p:cond delay="1000"/>
                            </p:stCondLst>
                            <p:childTnLst>
                              <p:par>
                                <p:cTn id="37" presetID="42" presetClass="entr" presetSubtype="0" fill="hold" grpId="0" nodeType="after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Effect transition="in" filter="fade">
                                      <p:cBhvr>
                                        <p:cTn id="39" dur="500"/>
                                        <p:tgtEl>
                                          <p:spTgt spid="3">
                                            <p:txEl>
                                              <p:pRg st="5" end="5"/>
                                            </p:txEl>
                                          </p:spTgt>
                                        </p:tgtEl>
                                      </p:cBhvr>
                                    </p:animEffect>
                                    <p:anim calcmode="lin" valueType="num">
                                      <p:cBhvr>
                                        <p:cTn id="40"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1" dur="5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42" fill="hold">
                            <p:stCondLst>
                              <p:cond delay="1500"/>
                            </p:stCondLst>
                            <p:childTnLst>
                              <p:par>
                                <p:cTn id="43" presetID="42" presetClass="entr" presetSubtype="0" fill="hold" grpId="0" nodeType="after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animEffect transition="in" filter="fade">
                                      <p:cBhvr>
                                        <p:cTn id="45" dur="500"/>
                                        <p:tgtEl>
                                          <p:spTgt spid="3">
                                            <p:txEl>
                                              <p:pRg st="6" end="6"/>
                                            </p:txEl>
                                          </p:spTgt>
                                        </p:tgtEl>
                                      </p:cBhvr>
                                    </p:animEffect>
                                    <p:anim calcmode="lin" valueType="num">
                                      <p:cBhvr>
                                        <p:cTn id="46"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7" dur="5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Early-Reign – God Promised to Establish David’s Throne Forever (2 Sam. 7:1-17)</a:t>
            </a:r>
          </a:p>
          <a:p>
            <a:pPr lvl="1"/>
            <a:r>
              <a:rPr lang="en-US" dirty="0" smtClean="0"/>
              <a:t>At first, Nathan gives David his opinion (v. 3)</a:t>
            </a:r>
          </a:p>
          <a:p>
            <a:pPr lvl="1"/>
            <a:r>
              <a:rPr lang="en-US" dirty="0" smtClean="0"/>
              <a:t>Then, God tells Nathan what to say</a:t>
            </a:r>
          </a:p>
          <a:p>
            <a:pPr lvl="2"/>
            <a:r>
              <a:rPr lang="en-US" dirty="0" smtClean="0"/>
              <a:t>Do not build a house for God</a:t>
            </a:r>
          </a:p>
          <a:p>
            <a:pPr lvl="2"/>
            <a:r>
              <a:rPr lang="en-US" dirty="0" smtClean="0"/>
              <a:t>The Lord will build you a house – 1 Chr. 17:10</a:t>
            </a:r>
          </a:p>
          <a:p>
            <a:pPr lvl="2"/>
            <a:r>
              <a:rPr lang="en-US" dirty="0" smtClean="0"/>
              <a:t>The Lord will set up your seed &amp; est. his kingdom</a:t>
            </a:r>
          </a:p>
          <a:p>
            <a:pPr lvl="2"/>
            <a:r>
              <a:rPr lang="en-US" dirty="0" smtClean="0"/>
              <a:t>Your seed (Solomon) </a:t>
            </a:r>
            <a:r>
              <a:rPr lang="en-US" dirty="0" smtClean="0"/>
              <a:t>will build a house for God</a:t>
            </a:r>
          </a:p>
          <a:p>
            <a:pPr lvl="2"/>
            <a:r>
              <a:rPr lang="en-US" dirty="0" smtClean="0"/>
              <a:t>The Lord will establish his throne forever</a:t>
            </a:r>
          </a:p>
          <a:p>
            <a:pPr lvl="3"/>
            <a:r>
              <a:rPr lang="en-US" dirty="0" smtClean="0"/>
              <a:t>Luke 1:32-33 – “The Lord God will give Him the throne of His father David.  And He will reign over the house of Jacob forever, and of His kingdom there will be no end.”</a:t>
            </a:r>
          </a:p>
          <a:p>
            <a:pPr lvl="3"/>
            <a:endParaRPr lang="en-US" dirty="0"/>
          </a:p>
        </p:txBody>
      </p:sp>
      <p:sp>
        <p:nvSpPr>
          <p:cNvPr id="4" name="Rectangle 3"/>
          <p:cNvSpPr/>
          <p:nvPr/>
        </p:nvSpPr>
        <p:spPr>
          <a:xfrm>
            <a:off x="120397" y="1828800"/>
            <a:ext cx="869149" cy="5078313"/>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5400" b="1" cap="none" spc="0" dirty="0" smtClean="0">
                <a:ln w="11430"/>
                <a:gradFill>
                  <a:gsLst>
                    <a:gs pos="0">
                      <a:srgbClr val="FFFF00"/>
                    </a:gs>
                    <a:gs pos="25000">
                      <a:srgbClr val="FFCC00"/>
                    </a:gs>
                    <a:gs pos="50000">
                      <a:srgbClr val="FFBF40"/>
                    </a:gs>
                    <a:gs pos="75000">
                      <a:srgbClr val="CC9900"/>
                    </a:gs>
                    <a:gs pos="100000">
                      <a:schemeClr val="accent6">
                        <a:tint val="90000"/>
                        <a:satMod val="120000"/>
                      </a:schemeClr>
                    </a:gs>
                  </a:gsLst>
                  <a:lin ang="5400000"/>
                </a:gradFill>
                <a:effectLst>
                  <a:outerShdw blurRad="80000" dist="40000" dir="5040000" algn="tl">
                    <a:srgbClr val="000000">
                      <a:alpha val="30000"/>
                    </a:srgbClr>
                  </a:outerShdw>
                </a:effectLst>
                <a:latin typeface="Papyrus" pitchFamily="66" charset="0"/>
              </a:rPr>
              <a:t>N</a:t>
            </a:r>
          </a:p>
          <a:p>
            <a:pPr algn="ctr"/>
            <a:r>
              <a:rPr lang="en-US" sz="5400" b="1" dirty="0" smtClean="0">
                <a:ln w="11430"/>
                <a:gradFill>
                  <a:gsLst>
                    <a:gs pos="0">
                      <a:srgbClr val="FFFF00"/>
                    </a:gs>
                    <a:gs pos="25000">
                      <a:srgbClr val="FFCC00"/>
                    </a:gs>
                    <a:gs pos="50000">
                      <a:srgbClr val="FFBF40"/>
                    </a:gs>
                    <a:gs pos="75000">
                      <a:srgbClr val="CC9900"/>
                    </a:gs>
                    <a:gs pos="100000">
                      <a:schemeClr val="accent6">
                        <a:tint val="90000"/>
                        <a:satMod val="120000"/>
                      </a:schemeClr>
                    </a:gs>
                  </a:gsLst>
                  <a:lin ang="5400000"/>
                </a:gradFill>
                <a:effectLst>
                  <a:outerShdw blurRad="80000" dist="40000" dir="5040000" algn="tl">
                    <a:srgbClr val="000000">
                      <a:alpha val="30000"/>
                    </a:srgbClr>
                  </a:outerShdw>
                </a:effectLst>
                <a:latin typeface="Papyrus" pitchFamily="66" charset="0"/>
              </a:rPr>
              <a:t>A</a:t>
            </a:r>
          </a:p>
          <a:p>
            <a:pPr algn="ctr"/>
            <a:r>
              <a:rPr lang="en-US" sz="5400" b="1" cap="none" spc="0" dirty="0" smtClean="0">
                <a:ln w="11430"/>
                <a:gradFill>
                  <a:gsLst>
                    <a:gs pos="0">
                      <a:srgbClr val="FFFF00"/>
                    </a:gs>
                    <a:gs pos="25000">
                      <a:srgbClr val="FFCC00"/>
                    </a:gs>
                    <a:gs pos="50000">
                      <a:srgbClr val="FFBF40"/>
                    </a:gs>
                    <a:gs pos="75000">
                      <a:srgbClr val="CC9900"/>
                    </a:gs>
                    <a:gs pos="100000">
                      <a:schemeClr val="accent6">
                        <a:tint val="90000"/>
                        <a:satMod val="120000"/>
                      </a:schemeClr>
                    </a:gs>
                  </a:gsLst>
                  <a:lin ang="5400000"/>
                </a:gradFill>
                <a:effectLst>
                  <a:outerShdw blurRad="80000" dist="40000" dir="5040000" algn="tl">
                    <a:srgbClr val="000000">
                      <a:alpha val="30000"/>
                    </a:srgbClr>
                  </a:outerShdw>
                </a:effectLst>
                <a:latin typeface="Papyrus" pitchFamily="66" charset="0"/>
              </a:rPr>
              <a:t>T</a:t>
            </a:r>
          </a:p>
          <a:p>
            <a:pPr algn="ctr"/>
            <a:r>
              <a:rPr lang="en-US" sz="5400" b="1" dirty="0" smtClean="0">
                <a:ln w="11430"/>
                <a:gradFill>
                  <a:gsLst>
                    <a:gs pos="0">
                      <a:srgbClr val="FFFF00"/>
                    </a:gs>
                    <a:gs pos="25000">
                      <a:srgbClr val="FFCC00"/>
                    </a:gs>
                    <a:gs pos="50000">
                      <a:srgbClr val="FFBF40"/>
                    </a:gs>
                    <a:gs pos="75000">
                      <a:srgbClr val="CC9900"/>
                    </a:gs>
                    <a:gs pos="100000">
                      <a:schemeClr val="accent6">
                        <a:tint val="90000"/>
                        <a:satMod val="120000"/>
                      </a:schemeClr>
                    </a:gs>
                  </a:gsLst>
                  <a:lin ang="5400000"/>
                </a:gradFill>
                <a:effectLst>
                  <a:outerShdw blurRad="80000" dist="40000" dir="5040000" algn="tl">
                    <a:srgbClr val="000000">
                      <a:alpha val="30000"/>
                    </a:srgbClr>
                  </a:outerShdw>
                </a:effectLst>
                <a:latin typeface="Papyrus" pitchFamily="66" charset="0"/>
              </a:rPr>
              <a:t>H</a:t>
            </a:r>
          </a:p>
          <a:p>
            <a:pPr algn="ctr"/>
            <a:r>
              <a:rPr lang="en-US" sz="5400" b="1" cap="none" spc="0" dirty="0" smtClean="0">
                <a:ln w="11430"/>
                <a:gradFill>
                  <a:gsLst>
                    <a:gs pos="0">
                      <a:srgbClr val="FFFF00"/>
                    </a:gs>
                    <a:gs pos="25000">
                      <a:srgbClr val="FFCC00"/>
                    </a:gs>
                    <a:gs pos="50000">
                      <a:srgbClr val="FFBF40"/>
                    </a:gs>
                    <a:gs pos="75000">
                      <a:srgbClr val="CC9900"/>
                    </a:gs>
                    <a:gs pos="100000">
                      <a:schemeClr val="accent6">
                        <a:tint val="90000"/>
                        <a:satMod val="120000"/>
                      </a:schemeClr>
                    </a:gs>
                  </a:gsLst>
                  <a:lin ang="5400000"/>
                </a:gradFill>
                <a:effectLst>
                  <a:outerShdw blurRad="80000" dist="40000" dir="5040000" algn="tl">
                    <a:srgbClr val="000000">
                      <a:alpha val="30000"/>
                    </a:srgbClr>
                  </a:outerShdw>
                </a:effectLst>
                <a:latin typeface="Papyrus" pitchFamily="66" charset="0"/>
              </a:rPr>
              <a:t>A</a:t>
            </a:r>
          </a:p>
          <a:p>
            <a:pPr algn="ctr"/>
            <a:r>
              <a:rPr lang="en-US" sz="5400" b="1" dirty="0" smtClean="0">
                <a:ln w="11430"/>
                <a:gradFill>
                  <a:gsLst>
                    <a:gs pos="0">
                      <a:srgbClr val="FFFF00"/>
                    </a:gs>
                    <a:gs pos="25000">
                      <a:srgbClr val="FFCC00"/>
                    </a:gs>
                    <a:gs pos="50000">
                      <a:srgbClr val="FFBF40"/>
                    </a:gs>
                    <a:gs pos="75000">
                      <a:srgbClr val="CC9900"/>
                    </a:gs>
                    <a:gs pos="100000">
                      <a:schemeClr val="accent6">
                        <a:tint val="90000"/>
                        <a:satMod val="120000"/>
                      </a:schemeClr>
                    </a:gs>
                  </a:gsLst>
                  <a:lin ang="5400000"/>
                </a:gradFill>
                <a:effectLst>
                  <a:outerShdw blurRad="80000" dist="40000" dir="5040000" algn="tl">
                    <a:srgbClr val="000000">
                      <a:alpha val="30000"/>
                    </a:srgbClr>
                  </a:outerShdw>
                </a:effectLst>
                <a:latin typeface="Papyrus" pitchFamily="66" charset="0"/>
              </a:rPr>
              <a:t>N</a:t>
            </a:r>
            <a:endParaRPr lang="en-US" sz="5400" b="1" cap="none" spc="0" dirty="0">
              <a:ln w="11430"/>
              <a:gradFill>
                <a:gsLst>
                  <a:gs pos="0">
                    <a:srgbClr val="FFFF00"/>
                  </a:gs>
                  <a:gs pos="25000">
                    <a:srgbClr val="FFCC00"/>
                  </a:gs>
                  <a:gs pos="50000">
                    <a:srgbClr val="FFBF40"/>
                  </a:gs>
                  <a:gs pos="75000">
                    <a:srgbClr val="CC9900"/>
                  </a:gs>
                  <a:gs pos="100000">
                    <a:schemeClr val="accent6">
                      <a:tint val="90000"/>
                      <a:satMod val="120000"/>
                    </a:schemeClr>
                  </a:gs>
                </a:gsLst>
                <a:lin ang="5400000"/>
              </a:gradFill>
              <a:effectLst>
                <a:outerShdw blurRad="80000" dist="40000" dir="5040000" algn="tl">
                  <a:srgbClr val="000000">
                    <a:alpha val="30000"/>
                  </a:srgbClr>
                </a:outerShdw>
              </a:effectLst>
              <a:latin typeface="Papyrus" pitchFamily="66" charset="0"/>
            </a:endParaRPr>
          </a:p>
        </p:txBody>
      </p:sp>
      <p:sp>
        <p:nvSpPr>
          <p:cNvPr id="6" name="Title 1"/>
          <p:cNvSpPr>
            <a:spLocks noGrp="1"/>
          </p:cNvSpPr>
          <p:nvPr>
            <p:ph type="title"/>
          </p:nvPr>
        </p:nvSpPr>
        <p:spPr>
          <a:xfrm>
            <a:off x="2286000" y="152400"/>
            <a:ext cx="6781800" cy="1524000"/>
          </a:xfrm>
        </p:spPr>
        <p:txBody>
          <a:bodyPr>
            <a:normAutofit/>
          </a:bodyPr>
          <a:lstStyle/>
          <a:p>
            <a:r>
              <a:rPr lang="en-US" sz="4800" dirty="0" smtClean="0"/>
              <a:t>Gad &amp; Nathan</a:t>
            </a:r>
            <a:r>
              <a:rPr lang="en-US" dirty="0" smtClean="0"/>
              <a:t/>
            </a:r>
            <a:br>
              <a:rPr lang="en-US" dirty="0" smtClean="0"/>
            </a:br>
            <a:r>
              <a:rPr lang="en-US" sz="3200" dirty="0" smtClean="0"/>
              <a:t>Prophets to David</a:t>
            </a:r>
            <a:endParaRPr lang="en-US" sz="36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42" presetClass="entr" presetSubtype="0" fill="hold" grpId="0"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anim calcmode="lin" valueType="num">
                                      <p:cBhvr>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5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500"/>
                                        <p:tgtEl>
                                          <p:spTgt spid="3">
                                            <p:txEl>
                                              <p:pRg st="1" end="1"/>
                                            </p:txEl>
                                          </p:spTgt>
                                        </p:tgtEl>
                                      </p:cBhvr>
                                    </p:animEffect>
                                    <p:anim calcmode="lin" valueType="num">
                                      <p:cBhvr>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500"/>
                                        <p:tgtEl>
                                          <p:spTgt spid="3">
                                            <p:txEl>
                                              <p:pRg st="2" end="2"/>
                                            </p:txEl>
                                          </p:spTgt>
                                        </p:tgtEl>
                                      </p:cBhvr>
                                    </p:animEffect>
                                    <p:anim calcmode="lin" valueType="num">
                                      <p:cBhvr>
                                        <p:cTn id="2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9" fill="hold">
                            <p:stCondLst>
                              <p:cond delay="500"/>
                            </p:stCondLst>
                            <p:childTnLst>
                              <p:par>
                                <p:cTn id="30" presetID="42" presetClass="entr" presetSubtype="0" fill="hold" grpId="0" nodeType="after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fade">
                                      <p:cBhvr>
                                        <p:cTn id="32" dur="500"/>
                                        <p:tgtEl>
                                          <p:spTgt spid="3">
                                            <p:txEl>
                                              <p:pRg st="3" end="3"/>
                                            </p:txEl>
                                          </p:spTgt>
                                        </p:tgtEl>
                                      </p:cBhvr>
                                    </p:animEffect>
                                    <p:anim calcmode="lin" valueType="num">
                                      <p:cBhvr>
                                        <p:cTn id="3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4" dur="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35" fill="hold">
                            <p:stCondLst>
                              <p:cond delay="1000"/>
                            </p:stCondLst>
                            <p:childTnLst>
                              <p:par>
                                <p:cTn id="36" presetID="42" presetClass="entr" presetSubtype="0" fill="hold" grpId="0" nodeType="after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Effect transition="in" filter="fade">
                                      <p:cBhvr>
                                        <p:cTn id="38" dur="500"/>
                                        <p:tgtEl>
                                          <p:spTgt spid="3">
                                            <p:txEl>
                                              <p:pRg st="4" end="4"/>
                                            </p:txEl>
                                          </p:spTgt>
                                        </p:tgtEl>
                                      </p:cBhvr>
                                    </p:animEffect>
                                    <p:anim calcmode="lin" valueType="num">
                                      <p:cBhvr>
                                        <p:cTn id="3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0" dur="5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41" fill="hold">
                            <p:stCondLst>
                              <p:cond delay="1500"/>
                            </p:stCondLst>
                            <p:childTnLst>
                              <p:par>
                                <p:cTn id="42" presetID="42" presetClass="entr" presetSubtype="0" fill="hold" grpId="0" nodeType="afterEffect">
                                  <p:stCondLst>
                                    <p:cond delay="0"/>
                                  </p:stCondLst>
                                  <p:childTnLst>
                                    <p:set>
                                      <p:cBhvr>
                                        <p:cTn id="43" dur="1" fill="hold">
                                          <p:stCondLst>
                                            <p:cond delay="0"/>
                                          </p:stCondLst>
                                        </p:cTn>
                                        <p:tgtEl>
                                          <p:spTgt spid="3">
                                            <p:txEl>
                                              <p:pRg st="5" end="5"/>
                                            </p:txEl>
                                          </p:spTgt>
                                        </p:tgtEl>
                                        <p:attrNameLst>
                                          <p:attrName>style.visibility</p:attrName>
                                        </p:attrNameLst>
                                      </p:cBhvr>
                                      <p:to>
                                        <p:strVal val="visible"/>
                                      </p:to>
                                    </p:set>
                                    <p:animEffect transition="in" filter="fade">
                                      <p:cBhvr>
                                        <p:cTn id="44" dur="500"/>
                                        <p:tgtEl>
                                          <p:spTgt spid="3">
                                            <p:txEl>
                                              <p:pRg st="5" end="5"/>
                                            </p:txEl>
                                          </p:spTgt>
                                        </p:tgtEl>
                                      </p:cBhvr>
                                    </p:animEffect>
                                    <p:anim calcmode="lin" valueType="num">
                                      <p:cBhvr>
                                        <p:cTn id="4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6" dur="5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42" presetClass="entr" presetSubtype="0" fill="hold" grpId="0" nodeType="clickEffect">
                                  <p:stCondLst>
                                    <p:cond delay="0"/>
                                  </p:stCondLst>
                                  <p:childTnLst>
                                    <p:set>
                                      <p:cBhvr>
                                        <p:cTn id="50" dur="1" fill="hold">
                                          <p:stCondLst>
                                            <p:cond delay="0"/>
                                          </p:stCondLst>
                                        </p:cTn>
                                        <p:tgtEl>
                                          <p:spTgt spid="3">
                                            <p:txEl>
                                              <p:pRg st="6" end="6"/>
                                            </p:txEl>
                                          </p:spTgt>
                                        </p:tgtEl>
                                        <p:attrNameLst>
                                          <p:attrName>style.visibility</p:attrName>
                                        </p:attrNameLst>
                                      </p:cBhvr>
                                      <p:to>
                                        <p:strVal val="visible"/>
                                      </p:to>
                                    </p:set>
                                    <p:animEffect transition="in" filter="fade">
                                      <p:cBhvr>
                                        <p:cTn id="51" dur="500"/>
                                        <p:tgtEl>
                                          <p:spTgt spid="3">
                                            <p:txEl>
                                              <p:pRg st="6" end="6"/>
                                            </p:txEl>
                                          </p:spTgt>
                                        </p:tgtEl>
                                      </p:cBhvr>
                                    </p:animEffect>
                                    <p:anim calcmode="lin" valueType="num">
                                      <p:cBhvr>
                                        <p:cTn id="52"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3" dur="5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par>
                          <p:cTn id="54" fill="hold">
                            <p:stCondLst>
                              <p:cond delay="500"/>
                            </p:stCondLst>
                            <p:childTnLst>
                              <p:par>
                                <p:cTn id="55" presetID="42" presetClass="entr" presetSubtype="0" fill="hold" grpId="0" nodeType="afterEffect">
                                  <p:stCondLst>
                                    <p:cond delay="0"/>
                                  </p:stCondLst>
                                  <p:childTnLst>
                                    <p:set>
                                      <p:cBhvr>
                                        <p:cTn id="56" dur="1" fill="hold">
                                          <p:stCondLst>
                                            <p:cond delay="0"/>
                                          </p:stCondLst>
                                        </p:cTn>
                                        <p:tgtEl>
                                          <p:spTgt spid="3">
                                            <p:txEl>
                                              <p:pRg st="7" end="7"/>
                                            </p:txEl>
                                          </p:spTgt>
                                        </p:tgtEl>
                                        <p:attrNameLst>
                                          <p:attrName>style.visibility</p:attrName>
                                        </p:attrNameLst>
                                      </p:cBhvr>
                                      <p:to>
                                        <p:strVal val="visible"/>
                                      </p:to>
                                    </p:set>
                                    <p:animEffect transition="in" filter="fade">
                                      <p:cBhvr>
                                        <p:cTn id="57" dur="500"/>
                                        <p:tgtEl>
                                          <p:spTgt spid="3">
                                            <p:txEl>
                                              <p:pRg st="7" end="7"/>
                                            </p:txEl>
                                          </p:spTgt>
                                        </p:tgtEl>
                                      </p:cBhvr>
                                    </p:animEffect>
                                    <p:anim calcmode="lin" valueType="num">
                                      <p:cBhvr>
                                        <p:cTn id="58"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9" dur="5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par>
                          <p:cTn id="60" fill="hold">
                            <p:stCondLst>
                              <p:cond delay="1000"/>
                            </p:stCondLst>
                            <p:childTnLst>
                              <p:par>
                                <p:cTn id="61" presetID="42" presetClass="entr" presetSubtype="0" fill="hold" grpId="0" nodeType="after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500"/>
                                        <p:tgtEl>
                                          <p:spTgt spid="3">
                                            <p:txEl>
                                              <p:pRg st="8" end="8"/>
                                            </p:txEl>
                                          </p:spTgt>
                                        </p:tgtEl>
                                      </p:cBhvr>
                                    </p:animEffect>
                                    <p:anim calcmode="lin" valueType="num">
                                      <p:cBhvr>
                                        <p:cTn id="64"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5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Mid-Reign – God Pronounced Judgment upon David for His Sin (2 Sam. 12:1-25)</a:t>
            </a:r>
          </a:p>
          <a:p>
            <a:pPr lvl="1"/>
            <a:r>
              <a:rPr lang="en-US" dirty="0" smtClean="0"/>
              <a:t>Nathan tells a parable </a:t>
            </a:r>
            <a:r>
              <a:rPr lang="en-US" dirty="0" smtClean="0"/>
              <a:t>about a little ewe lamb &amp; </a:t>
            </a:r>
            <a:r>
              <a:rPr lang="en-US" dirty="0" smtClean="0"/>
              <a:t>David unknowingly condemns himself</a:t>
            </a:r>
          </a:p>
          <a:p>
            <a:pPr lvl="1"/>
            <a:r>
              <a:rPr lang="en-US" dirty="0" smtClean="0"/>
              <a:t>God’s judgment for sin is outlined by Nathan</a:t>
            </a:r>
          </a:p>
          <a:p>
            <a:pPr lvl="2"/>
            <a:r>
              <a:rPr lang="en-US" dirty="0" smtClean="0"/>
              <a:t>“You are the man!”  </a:t>
            </a:r>
            <a:r>
              <a:rPr lang="en-US" b="0" dirty="0" smtClean="0"/>
              <a:t>(must have been tough to say)</a:t>
            </a:r>
          </a:p>
          <a:p>
            <a:pPr lvl="2"/>
            <a:r>
              <a:rPr lang="en-US" dirty="0" smtClean="0"/>
              <a:t>“The sword shall never depart from your house.”</a:t>
            </a:r>
          </a:p>
          <a:p>
            <a:pPr lvl="3"/>
            <a:r>
              <a:rPr lang="en-US" dirty="0" smtClean="0"/>
              <a:t>David had said the rich man should restore fourfold</a:t>
            </a:r>
          </a:p>
          <a:p>
            <a:pPr lvl="4"/>
            <a:r>
              <a:rPr lang="en-US" dirty="0" smtClean="0"/>
              <a:t>The baby died – 2 Sam. 12:18</a:t>
            </a:r>
          </a:p>
          <a:p>
            <a:pPr lvl="4"/>
            <a:r>
              <a:rPr lang="en-US" dirty="0" err="1" smtClean="0"/>
              <a:t>Amnon</a:t>
            </a:r>
            <a:r>
              <a:rPr lang="en-US" dirty="0" smtClean="0"/>
              <a:t> was killed by Absalom – 2 Sam. 13:32</a:t>
            </a:r>
          </a:p>
          <a:p>
            <a:pPr lvl="4"/>
            <a:r>
              <a:rPr lang="en-US" dirty="0" smtClean="0"/>
              <a:t>Absalom died in his rebellion – 2 Sam. 18:15</a:t>
            </a:r>
          </a:p>
          <a:p>
            <a:pPr lvl="4"/>
            <a:r>
              <a:rPr lang="en-US" dirty="0" err="1" smtClean="0"/>
              <a:t>Adonijah</a:t>
            </a:r>
            <a:r>
              <a:rPr lang="en-US" dirty="0" smtClean="0"/>
              <a:t> was killed by Solomon – 1 Kings 2:25</a:t>
            </a:r>
          </a:p>
          <a:p>
            <a:pPr lvl="2"/>
            <a:endParaRPr lang="en-US" dirty="0"/>
          </a:p>
        </p:txBody>
      </p:sp>
      <p:sp>
        <p:nvSpPr>
          <p:cNvPr id="4" name="Rectangle 3"/>
          <p:cNvSpPr/>
          <p:nvPr/>
        </p:nvSpPr>
        <p:spPr>
          <a:xfrm>
            <a:off x="120397" y="1828800"/>
            <a:ext cx="869149" cy="5078313"/>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5400" b="1" cap="none" spc="0" dirty="0" smtClean="0">
                <a:ln w="11430"/>
                <a:gradFill>
                  <a:gsLst>
                    <a:gs pos="0">
                      <a:srgbClr val="FFFF00"/>
                    </a:gs>
                    <a:gs pos="25000">
                      <a:srgbClr val="FFCC00"/>
                    </a:gs>
                    <a:gs pos="50000">
                      <a:srgbClr val="FFBF40"/>
                    </a:gs>
                    <a:gs pos="75000">
                      <a:srgbClr val="CC9900"/>
                    </a:gs>
                    <a:gs pos="100000">
                      <a:schemeClr val="accent6">
                        <a:tint val="90000"/>
                        <a:satMod val="120000"/>
                      </a:schemeClr>
                    </a:gs>
                  </a:gsLst>
                  <a:lin ang="5400000"/>
                </a:gradFill>
                <a:effectLst>
                  <a:outerShdw blurRad="80000" dist="40000" dir="5040000" algn="tl">
                    <a:srgbClr val="000000">
                      <a:alpha val="30000"/>
                    </a:srgbClr>
                  </a:outerShdw>
                </a:effectLst>
                <a:latin typeface="Papyrus" pitchFamily="66" charset="0"/>
              </a:rPr>
              <a:t>N</a:t>
            </a:r>
          </a:p>
          <a:p>
            <a:pPr algn="ctr"/>
            <a:r>
              <a:rPr lang="en-US" sz="5400" b="1" dirty="0" smtClean="0">
                <a:ln w="11430"/>
                <a:gradFill>
                  <a:gsLst>
                    <a:gs pos="0">
                      <a:srgbClr val="FFFF00"/>
                    </a:gs>
                    <a:gs pos="25000">
                      <a:srgbClr val="FFCC00"/>
                    </a:gs>
                    <a:gs pos="50000">
                      <a:srgbClr val="FFBF40"/>
                    </a:gs>
                    <a:gs pos="75000">
                      <a:srgbClr val="CC9900"/>
                    </a:gs>
                    <a:gs pos="100000">
                      <a:schemeClr val="accent6">
                        <a:tint val="90000"/>
                        <a:satMod val="120000"/>
                      </a:schemeClr>
                    </a:gs>
                  </a:gsLst>
                  <a:lin ang="5400000"/>
                </a:gradFill>
                <a:effectLst>
                  <a:outerShdw blurRad="80000" dist="40000" dir="5040000" algn="tl">
                    <a:srgbClr val="000000">
                      <a:alpha val="30000"/>
                    </a:srgbClr>
                  </a:outerShdw>
                </a:effectLst>
                <a:latin typeface="Papyrus" pitchFamily="66" charset="0"/>
              </a:rPr>
              <a:t>A</a:t>
            </a:r>
          </a:p>
          <a:p>
            <a:pPr algn="ctr"/>
            <a:r>
              <a:rPr lang="en-US" sz="5400" b="1" cap="none" spc="0" dirty="0" smtClean="0">
                <a:ln w="11430"/>
                <a:gradFill>
                  <a:gsLst>
                    <a:gs pos="0">
                      <a:srgbClr val="FFFF00"/>
                    </a:gs>
                    <a:gs pos="25000">
                      <a:srgbClr val="FFCC00"/>
                    </a:gs>
                    <a:gs pos="50000">
                      <a:srgbClr val="FFBF40"/>
                    </a:gs>
                    <a:gs pos="75000">
                      <a:srgbClr val="CC9900"/>
                    </a:gs>
                    <a:gs pos="100000">
                      <a:schemeClr val="accent6">
                        <a:tint val="90000"/>
                        <a:satMod val="120000"/>
                      </a:schemeClr>
                    </a:gs>
                  </a:gsLst>
                  <a:lin ang="5400000"/>
                </a:gradFill>
                <a:effectLst>
                  <a:outerShdw blurRad="80000" dist="40000" dir="5040000" algn="tl">
                    <a:srgbClr val="000000">
                      <a:alpha val="30000"/>
                    </a:srgbClr>
                  </a:outerShdw>
                </a:effectLst>
                <a:latin typeface="Papyrus" pitchFamily="66" charset="0"/>
              </a:rPr>
              <a:t>T</a:t>
            </a:r>
          </a:p>
          <a:p>
            <a:pPr algn="ctr"/>
            <a:r>
              <a:rPr lang="en-US" sz="5400" b="1" dirty="0" smtClean="0">
                <a:ln w="11430"/>
                <a:gradFill>
                  <a:gsLst>
                    <a:gs pos="0">
                      <a:srgbClr val="FFFF00"/>
                    </a:gs>
                    <a:gs pos="25000">
                      <a:srgbClr val="FFCC00"/>
                    </a:gs>
                    <a:gs pos="50000">
                      <a:srgbClr val="FFBF40"/>
                    </a:gs>
                    <a:gs pos="75000">
                      <a:srgbClr val="CC9900"/>
                    </a:gs>
                    <a:gs pos="100000">
                      <a:schemeClr val="accent6">
                        <a:tint val="90000"/>
                        <a:satMod val="120000"/>
                      </a:schemeClr>
                    </a:gs>
                  </a:gsLst>
                  <a:lin ang="5400000"/>
                </a:gradFill>
                <a:effectLst>
                  <a:outerShdw blurRad="80000" dist="40000" dir="5040000" algn="tl">
                    <a:srgbClr val="000000">
                      <a:alpha val="30000"/>
                    </a:srgbClr>
                  </a:outerShdw>
                </a:effectLst>
                <a:latin typeface="Papyrus" pitchFamily="66" charset="0"/>
              </a:rPr>
              <a:t>H</a:t>
            </a:r>
          </a:p>
          <a:p>
            <a:pPr algn="ctr"/>
            <a:r>
              <a:rPr lang="en-US" sz="5400" b="1" cap="none" spc="0" dirty="0" smtClean="0">
                <a:ln w="11430"/>
                <a:gradFill>
                  <a:gsLst>
                    <a:gs pos="0">
                      <a:srgbClr val="FFFF00"/>
                    </a:gs>
                    <a:gs pos="25000">
                      <a:srgbClr val="FFCC00"/>
                    </a:gs>
                    <a:gs pos="50000">
                      <a:srgbClr val="FFBF40"/>
                    </a:gs>
                    <a:gs pos="75000">
                      <a:srgbClr val="CC9900"/>
                    </a:gs>
                    <a:gs pos="100000">
                      <a:schemeClr val="accent6">
                        <a:tint val="90000"/>
                        <a:satMod val="120000"/>
                      </a:schemeClr>
                    </a:gs>
                  </a:gsLst>
                  <a:lin ang="5400000"/>
                </a:gradFill>
                <a:effectLst>
                  <a:outerShdw blurRad="80000" dist="40000" dir="5040000" algn="tl">
                    <a:srgbClr val="000000">
                      <a:alpha val="30000"/>
                    </a:srgbClr>
                  </a:outerShdw>
                </a:effectLst>
                <a:latin typeface="Papyrus" pitchFamily="66" charset="0"/>
              </a:rPr>
              <a:t>A</a:t>
            </a:r>
          </a:p>
          <a:p>
            <a:pPr algn="ctr"/>
            <a:r>
              <a:rPr lang="en-US" sz="5400" b="1" dirty="0" smtClean="0">
                <a:ln w="11430"/>
                <a:gradFill>
                  <a:gsLst>
                    <a:gs pos="0">
                      <a:srgbClr val="FFFF00"/>
                    </a:gs>
                    <a:gs pos="25000">
                      <a:srgbClr val="FFCC00"/>
                    </a:gs>
                    <a:gs pos="50000">
                      <a:srgbClr val="FFBF40"/>
                    </a:gs>
                    <a:gs pos="75000">
                      <a:srgbClr val="CC9900"/>
                    </a:gs>
                    <a:gs pos="100000">
                      <a:schemeClr val="accent6">
                        <a:tint val="90000"/>
                        <a:satMod val="120000"/>
                      </a:schemeClr>
                    </a:gs>
                  </a:gsLst>
                  <a:lin ang="5400000"/>
                </a:gradFill>
                <a:effectLst>
                  <a:outerShdw blurRad="80000" dist="40000" dir="5040000" algn="tl">
                    <a:srgbClr val="000000">
                      <a:alpha val="30000"/>
                    </a:srgbClr>
                  </a:outerShdw>
                </a:effectLst>
                <a:latin typeface="Papyrus" pitchFamily="66" charset="0"/>
              </a:rPr>
              <a:t>N</a:t>
            </a:r>
            <a:endParaRPr lang="en-US" sz="5400" b="1" cap="none" spc="0" dirty="0">
              <a:ln w="11430"/>
              <a:gradFill>
                <a:gsLst>
                  <a:gs pos="0">
                    <a:srgbClr val="FFFF00"/>
                  </a:gs>
                  <a:gs pos="25000">
                    <a:srgbClr val="FFCC00"/>
                  </a:gs>
                  <a:gs pos="50000">
                    <a:srgbClr val="FFBF40"/>
                  </a:gs>
                  <a:gs pos="75000">
                    <a:srgbClr val="CC9900"/>
                  </a:gs>
                  <a:gs pos="100000">
                    <a:schemeClr val="accent6">
                      <a:tint val="90000"/>
                      <a:satMod val="120000"/>
                    </a:schemeClr>
                  </a:gs>
                </a:gsLst>
                <a:lin ang="5400000"/>
              </a:gradFill>
              <a:effectLst>
                <a:outerShdw blurRad="80000" dist="40000" dir="5040000" algn="tl">
                  <a:srgbClr val="000000">
                    <a:alpha val="30000"/>
                  </a:srgbClr>
                </a:outerShdw>
              </a:effectLst>
              <a:latin typeface="Papyrus" pitchFamily="66" charset="0"/>
            </a:endParaRPr>
          </a:p>
        </p:txBody>
      </p:sp>
      <p:sp>
        <p:nvSpPr>
          <p:cNvPr id="6" name="Title 1"/>
          <p:cNvSpPr>
            <a:spLocks noGrp="1"/>
          </p:cNvSpPr>
          <p:nvPr>
            <p:ph type="title"/>
          </p:nvPr>
        </p:nvSpPr>
        <p:spPr>
          <a:xfrm>
            <a:off x="2286000" y="152400"/>
            <a:ext cx="6781800" cy="1524000"/>
          </a:xfrm>
        </p:spPr>
        <p:txBody>
          <a:bodyPr>
            <a:normAutofit/>
          </a:bodyPr>
          <a:lstStyle/>
          <a:p>
            <a:r>
              <a:rPr lang="en-US" sz="4800" dirty="0" smtClean="0"/>
              <a:t>Gad &amp; Nathan</a:t>
            </a:r>
            <a:r>
              <a:rPr lang="en-US" dirty="0" smtClean="0"/>
              <a:t/>
            </a:r>
            <a:br>
              <a:rPr lang="en-US" dirty="0" smtClean="0"/>
            </a:br>
            <a:r>
              <a:rPr lang="en-US" sz="3200" dirty="0" smtClean="0"/>
              <a:t>Prophets to David</a:t>
            </a:r>
            <a:endParaRPr lang="en-US" sz="36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anim calcmode="lin" valueType="num">
                                      <p:cBhvr>
                                        <p:cTn id="8"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500"/>
                                        <p:tgtEl>
                                          <p:spTgt spid="3">
                                            <p:txEl>
                                              <p:pRg st="1" end="1"/>
                                            </p:txEl>
                                          </p:spTgt>
                                        </p:tgtEl>
                                      </p:cBhvr>
                                    </p:animEffect>
                                    <p:anim calcmode="lin" valueType="num">
                                      <p:cBhvr>
                                        <p:cTn id="1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500"/>
                                        <p:tgtEl>
                                          <p:spTgt spid="3">
                                            <p:txEl>
                                              <p:pRg st="2" end="2"/>
                                            </p:txEl>
                                          </p:spTgt>
                                        </p:tgtEl>
                                      </p:cBhvr>
                                    </p:animEffect>
                                    <p:anim calcmode="lin" valueType="num">
                                      <p:cBhvr>
                                        <p:cTn id="22"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500"/>
                                        <p:tgtEl>
                                          <p:spTgt spid="3">
                                            <p:txEl>
                                              <p:pRg st="3" end="3"/>
                                            </p:txEl>
                                          </p:spTgt>
                                        </p:tgtEl>
                                      </p:cBhvr>
                                    </p:animEffect>
                                    <p:anim calcmode="lin" valueType="num">
                                      <p:cBhvr>
                                        <p:cTn id="2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500"/>
                                        <p:tgtEl>
                                          <p:spTgt spid="3">
                                            <p:txEl>
                                              <p:pRg st="4" end="4"/>
                                            </p:txEl>
                                          </p:spTgt>
                                        </p:tgtEl>
                                      </p:cBhvr>
                                    </p:animEffect>
                                    <p:anim calcmode="lin" valueType="num">
                                      <p:cBhvr>
                                        <p:cTn id="36"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5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38" fill="hold">
                            <p:stCondLst>
                              <p:cond delay="500"/>
                            </p:stCondLst>
                            <p:childTnLst>
                              <p:par>
                                <p:cTn id="39" presetID="42" presetClass="entr" presetSubtype="0" fill="hold" nodeType="afterEffect">
                                  <p:stCondLst>
                                    <p:cond delay="0"/>
                                  </p:stCondLst>
                                  <p:childTnLst>
                                    <p:set>
                                      <p:cBhvr>
                                        <p:cTn id="40" dur="1" fill="hold">
                                          <p:stCondLst>
                                            <p:cond delay="0"/>
                                          </p:stCondLst>
                                        </p:cTn>
                                        <p:tgtEl>
                                          <p:spTgt spid="3">
                                            <p:txEl>
                                              <p:pRg st="5" end="5"/>
                                            </p:txEl>
                                          </p:spTgt>
                                        </p:tgtEl>
                                        <p:attrNameLst>
                                          <p:attrName>style.visibility</p:attrName>
                                        </p:attrNameLst>
                                      </p:cBhvr>
                                      <p:to>
                                        <p:strVal val="visible"/>
                                      </p:to>
                                    </p:set>
                                    <p:animEffect transition="in" filter="fade">
                                      <p:cBhvr>
                                        <p:cTn id="41" dur="500"/>
                                        <p:tgtEl>
                                          <p:spTgt spid="3">
                                            <p:txEl>
                                              <p:pRg st="5" end="5"/>
                                            </p:txEl>
                                          </p:spTgt>
                                        </p:tgtEl>
                                      </p:cBhvr>
                                    </p:animEffect>
                                    <p:anim calcmode="lin" valueType="num">
                                      <p:cBhvr>
                                        <p:cTn id="42"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3" dur="5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nodeType="clickEffect">
                                  <p:stCondLst>
                                    <p:cond delay="0"/>
                                  </p:stCondLst>
                                  <p:childTnLst>
                                    <p:set>
                                      <p:cBhvr>
                                        <p:cTn id="47" dur="1" fill="hold">
                                          <p:stCondLst>
                                            <p:cond delay="0"/>
                                          </p:stCondLst>
                                        </p:cTn>
                                        <p:tgtEl>
                                          <p:spTgt spid="3">
                                            <p:txEl>
                                              <p:pRg st="6" end="6"/>
                                            </p:txEl>
                                          </p:spTgt>
                                        </p:tgtEl>
                                        <p:attrNameLst>
                                          <p:attrName>style.visibility</p:attrName>
                                        </p:attrNameLst>
                                      </p:cBhvr>
                                      <p:to>
                                        <p:strVal val="visible"/>
                                      </p:to>
                                    </p:set>
                                    <p:animEffect transition="in" filter="fade">
                                      <p:cBhvr>
                                        <p:cTn id="48" dur="500"/>
                                        <p:tgtEl>
                                          <p:spTgt spid="3">
                                            <p:txEl>
                                              <p:pRg st="6" end="6"/>
                                            </p:txEl>
                                          </p:spTgt>
                                        </p:tgtEl>
                                      </p:cBhvr>
                                    </p:animEffect>
                                    <p:anim calcmode="lin" valueType="num">
                                      <p:cBhvr>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0" dur="5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par>
                          <p:cTn id="51" fill="hold">
                            <p:stCondLst>
                              <p:cond delay="500"/>
                            </p:stCondLst>
                            <p:childTnLst>
                              <p:par>
                                <p:cTn id="52" presetID="42" presetClass="entr" presetSubtype="0" fill="hold" nodeType="afterEffect">
                                  <p:stCondLst>
                                    <p:cond delay="0"/>
                                  </p:stCondLst>
                                  <p:childTnLst>
                                    <p:set>
                                      <p:cBhvr>
                                        <p:cTn id="53" dur="1" fill="hold">
                                          <p:stCondLst>
                                            <p:cond delay="0"/>
                                          </p:stCondLst>
                                        </p:cTn>
                                        <p:tgtEl>
                                          <p:spTgt spid="3">
                                            <p:txEl>
                                              <p:pRg st="7" end="7"/>
                                            </p:txEl>
                                          </p:spTgt>
                                        </p:tgtEl>
                                        <p:attrNameLst>
                                          <p:attrName>style.visibility</p:attrName>
                                        </p:attrNameLst>
                                      </p:cBhvr>
                                      <p:to>
                                        <p:strVal val="visible"/>
                                      </p:to>
                                    </p:set>
                                    <p:animEffect transition="in" filter="fade">
                                      <p:cBhvr>
                                        <p:cTn id="54" dur="500"/>
                                        <p:tgtEl>
                                          <p:spTgt spid="3">
                                            <p:txEl>
                                              <p:pRg st="7" end="7"/>
                                            </p:txEl>
                                          </p:spTgt>
                                        </p:tgtEl>
                                      </p:cBhvr>
                                    </p:animEffect>
                                    <p:anim calcmode="lin" valueType="num">
                                      <p:cBhvr>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6" dur="5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par>
                          <p:cTn id="57" fill="hold">
                            <p:stCondLst>
                              <p:cond delay="1000"/>
                            </p:stCondLst>
                            <p:childTnLst>
                              <p:par>
                                <p:cTn id="58" presetID="42" presetClass="entr" presetSubtype="0" fill="hold" nodeType="afterEffect">
                                  <p:stCondLst>
                                    <p:cond delay="0"/>
                                  </p:stCondLst>
                                  <p:childTnLst>
                                    <p:set>
                                      <p:cBhvr>
                                        <p:cTn id="59" dur="1" fill="hold">
                                          <p:stCondLst>
                                            <p:cond delay="0"/>
                                          </p:stCondLst>
                                        </p:cTn>
                                        <p:tgtEl>
                                          <p:spTgt spid="3">
                                            <p:txEl>
                                              <p:pRg st="8" end="8"/>
                                            </p:txEl>
                                          </p:spTgt>
                                        </p:tgtEl>
                                        <p:attrNameLst>
                                          <p:attrName>style.visibility</p:attrName>
                                        </p:attrNameLst>
                                      </p:cBhvr>
                                      <p:to>
                                        <p:strVal val="visible"/>
                                      </p:to>
                                    </p:set>
                                    <p:animEffect transition="in" filter="fade">
                                      <p:cBhvr>
                                        <p:cTn id="60" dur="500"/>
                                        <p:tgtEl>
                                          <p:spTgt spid="3">
                                            <p:txEl>
                                              <p:pRg st="8" end="8"/>
                                            </p:txEl>
                                          </p:spTgt>
                                        </p:tgtEl>
                                      </p:cBhvr>
                                    </p:animEffect>
                                    <p:anim calcmode="lin" valueType="num">
                                      <p:cBhvr>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2" dur="5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par>
                          <p:cTn id="63" fill="hold">
                            <p:stCondLst>
                              <p:cond delay="1500"/>
                            </p:stCondLst>
                            <p:childTnLst>
                              <p:par>
                                <p:cTn id="64" presetID="42" presetClass="entr" presetSubtype="0" fill="hold" nodeType="afterEffect">
                                  <p:stCondLst>
                                    <p:cond delay="0"/>
                                  </p:stCondLst>
                                  <p:childTnLst>
                                    <p:set>
                                      <p:cBhvr>
                                        <p:cTn id="65" dur="1" fill="hold">
                                          <p:stCondLst>
                                            <p:cond delay="0"/>
                                          </p:stCondLst>
                                        </p:cTn>
                                        <p:tgtEl>
                                          <p:spTgt spid="3">
                                            <p:txEl>
                                              <p:pRg st="9" end="9"/>
                                            </p:txEl>
                                          </p:spTgt>
                                        </p:tgtEl>
                                        <p:attrNameLst>
                                          <p:attrName>style.visibility</p:attrName>
                                        </p:attrNameLst>
                                      </p:cBhvr>
                                      <p:to>
                                        <p:strVal val="visible"/>
                                      </p:to>
                                    </p:set>
                                    <p:animEffect transition="in" filter="fade">
                                      <p:cBhvr>
                                        <p:cTn id="66" dur="500"/>
                                        <p:tgtEl>
                                          <p:spTgt spid="3">
                                            <p:txEl>
                                              <p:pRg st="9" end="9"/>
                                            </p:txEl>
                                          </p:spTgt>
                                        </p:tgtEl>
                                      </p:cBhvr>
                                    </p:animEffect>
                                    <p:anim calcmode="lin" valueType="num">
                                      <p:cBhvr>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8" dur="5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0" y="1828800"/>
            <a:ext cx="7848600" cy="5029200"/>
          </a:xfrm>
        </p:spPr>
        <p:txBody>
          <a:bodyPr>
            <a:normAutofit/>
          </a:bodyPr>
          <a:lstStyle/>
          <a:p>
            <a:r>
              <a:rPr lang="en-US" dirty="0" smtClean="0"/>
              <a:t>Mid-Reign – God Pronounced Judgment upon David for His Sin (2 Sam. 12:1-25)</a:t>
            </a:r>
          </a:p>
          <a:p>
            <a:pPr lvl="1"/>
            <a:r>
              <a:rPr lang="en-US" dirty="0" smtClean="0"/>
              <a:t>Nathan tells a parable &amp; David unknowingly condemns himself</a:t>
            </a:r>
          </a:p>
          <a:p>
            <a:pPr lvl="1"/>
            <a:r>
              <a:rPr lang="en-US" dirty="0" smtClean="0"/>
              <a:t>God’s judgment for sin is outlined by Nathan</a:t>
            </a:r>
          </a:p>
          <a:p>
            <a:pPr lvl="2"/>
            <a:r>
              <a:rPr lang="en-US" dirty="0" smtClean="0"/>
              <a:t>“You are the man!”</a:t>
            </a:r>
          </a:p>
          <a:p>
            <a:pPr lvl="2"/>
            <a:r>
              <a:rPr lang="en-US" dirty="0" smtClean="0"/>
              <a:t>“The sword shall never depart from your house.”</a:t>
            </a:r>
          </a:p>
          <a:p>
            <a:pPr lvl="2"/>
            <a:r>
              <a:rPr lang="en-US" dirty="0" smtClean="0"/>
              <a:t>David said, “I have sinned against the Lord.”</a:t>
            </a:r>
          </a:p>
          <a:p>
            <a:pPr lvl="2"/>
            <a:r>
              <a:rPr lang="en-US" dirty="0" smtClean="0"/>
              <a:t>“The Lord put away your sin, but the child will die.”</a:t>
            </a:r>
          </a:p>
          <a:p>
            <a:pPr lvl="1">
              <a:spcBef>
                <a:spcPts val="300"/>
              </a:spcBef>
            </a:pPr>
            <a:r>
              <a:rPr lang="en-US" dirty="0" smtClean="0"/>
              <a:t>Solomon is born later (name = “peaceable”)</a:t>
            </a:r>
          </a:p>
          <a:p>
            <a:pPr lvl="2">
              <a:spcBef>
                <a:spcPts val="200"/>
              </a:spcBef>
            </a:pPr>
            <a:r>
              <a:rPr lang="en-US" dirty="0" smtClean="0"/>
              <a:t>Nathan was sent by the Lord to call him </a:t>
            </a:r>
            <a:r>
              <a:rPr lang="en-US" dirty="0" err="1" smtClean="0"/>
              <a:t>Jedidiah</a:t>
            </a:r>
            <a:r>
              <a:rPr lang="en-US" dirty="0" smtClean="0"/>
              <a:t>, “beloved of the Lord.”</a:t>
            </a:r>
          </a:p>
        </p:txBody>
      </p:sp>
      <p:sp>
        <p:nvSpPr>
          <p:cNvPr id="4" name="Rectangle 3"/>
          <p:cNvSpPr/>
          <p:nvPr/>
        </p:nvSpPr>
        <p:spPr>
          <a:xfrm>
            <a:off x="120397" y="1828800"/>
            <a:ext cx="869149" cy="5078313"/>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5400" b="1" cap="none" spc="0" dirty="0" smtClean="0">
                <a:ln w="11430"/>
                <a:gradFill>
                  <a:gsLst>
                    <a:gs pos="0">
                      <a:srgbClr val="FFFF00"/>
                    </a:gs>
                    <a:gs pos="25000">
                      <a:srgbClr val="FFCC00"/>
                    </a:gs>
                    <a:gs pos="50000">
                      <a:srgbClr val="FFBF40"/>
                    </a:gs>
                    <a:gs pos="75000">
                      <a:srgbClr val="CC9900"/>
                    </a:gs>
                    <a:gs pos="100000">
                      <a:schemeClr val="accent6">
                        <a:tint val="90000"/>
                        <a:satMod val="120000"/>
                      </a:schemeClr>
                    </a:gs>
                  </a:gsLst>
                  <a:lin ang="5400000"/>
                </a:gradFill>
                <a:effectLst>
                  <a:outerShdw blurRad="80000" dist="40000" dir="5040000" algn="tl">
                    <a:srgbClr val="000000">
                      <a:alpha val="30000"/>
                    </a:srgbClr>
                  </a:outerShdw>
                </a:effectLst>
                <a:latin typeface="Papyrus" pitchFamily="66" charset="0"/>
              </a:rPr>
              <a:t>N</a:t>
            </a:r>
          </a:p>
          <a:p>
            <a:pPr algn="ctr"/>
            <a:r>
              <a:rPr lang="en-US" sz="5400" b="1" dirty="0" smtClean="0">
                <a:ln w="11430"/>
                <a:gradFill>
                  <a:gsLst>
                    <a:gs pos="0">
                      <a:srgbClr val="FFFF00"/>
                    </a:gs>
                    <a:gs pos="25000">
                      <a:srgbClr val="FFCC00"/>
                    </a:gs>
                    <a:gs pos="50000">
                      <a:srgbClr val="FFBF40"/>
                    </a:gs>
                    <a:gs pos="75000">
                      <a:srgbClr val="CC9900"/>
                    </a:gs>
                    <a:gs pos="100000">
                      <a:schemeClr val="accent6">
                        <a:tint val="90000"/>
                        <a:satMod val="120000"/>
                      </a:schemeClr>
                    </a:gs>
                  </a:gsLst>
                  <a:lin ang="5400000"/>
                </a:gradFill>
                <a:effectLst>
                  <a:outerShdw blurRad="80000" dist="40000" dir="5040000" algn="tl">
                    <a:srgbClr val="000000">
                      <a:alpha val="30000"/>
                    </a:srgbClr>
                  </a:outerShdw>
                </a:effectLst>
                <a:latin typeface="Papyrus" pitchFamily="66" charset="0"/>
              </a:rPr>
              <a:t>A</a:t>
            </a:r>
          </a:p>
          <a:p>
            <a:pPr algn="ctr"/>
            <a:r>
              <a:rPr lang="en-US" sz="5400" b="1" cap="none" spc="0" dirty="0" smtClean="0">
                <a:ln w="11430"/>
                <a:gradFill>
                  <a:gsLst>
                    <a:gs pos="0">
                      <a:srgbClr val="FFFF00"/>
                    </a:gs>
                    <a:gs pos="25000">
                      <a:srgbClr val="FFCC00"/>
                    </a:gs>
                    <a:gs pos="50000">
                      <a:srgbClr val="FFBF40"/>
                    </a:gs>
                    <a:gs pos="75000">
                      <a:srgbClr val="CC9900"/>
                    </a:gs>
                    <a:gs pos="100000">
                      <a:schemeClr val="accent6">
                        <a:tint val="90000"/>
                        <a:satMod val="120000"/>
                      </a:schemeClr>
                    </a:gs>
                  </a:gsLst>
                  <a:lin ang="5400000"/>
                </a:gradFill>
                <a:effectLst>
                  <a:outerShdw blurRad="80000" dist="40000" dir="5040000" algn="tl">
                    <a:srgbClr val="000000">
                      <a:alpha val="30000"/>
                    </a:srgbClr>
                  </a:outerShdw>
                </a:effectLst>
                <a:latin typeface="Papyrus" pitchFamily="66" charset="0"/>
              </a:rPr>
              <a:t>T</a:t>
            </a:r>
          </a:p>
          <a:p>
            <a:pPr algn="ctr"/>
            <a:r>
              <a:rPr lang="en-US" sz="5400" b="1" dirty="0" smtClean="0">
                <a:ln w="11430"/>
                <a:gradFill>
                  <a:gsLst>
                    <a:gs pos="0">
                      <a:srgbClr val="FFFF00"/>
                    </a:gs>
                    <a:gs pos="25000">
                      <a:srgbClr val="FFCC00"/>
                    </a:gs>
                    <a:gs pos="50000">
                      <a:srgbClr val="FFBF40"/>
                    </a:gs>
                    <a:gs pos="75000">
                      <a:srgbClr val="CC9900"/>
                    </a:gs>
                    <a:gs pos="100000">
                      <a:schemeClr val="accent6">
                        <a:tint val="90000"/>
                        <a:satMod val="120000"/>
                      </a:schemeClr>
                    </a:gs>
                  </a:gsLst>
                  <a:lin ang="5400000"/>
                </a:gradFill>
                <a:effectLst>
                  <a:outerShdw blurRad="80000" dist="40000" dir="5040000" algn="tl">
                    <a:srgbClr val="000000">
                      <a:alpha val="30000"/>
                    </a:srgbClr>
                  </a:outerShdw>
                </a:effectLst>
                <a:latin typeface="Papyrus" pitchFamily="66" charset="0"/>
              </a:rPr>
              <a:t>H</a:t>
            </a:r>
          </a:p>
          <a:p>
            <a:pPr algn="ctr"/>
            <a:r>
              <a:rPr lang="en-US" sz="5400" b="1" cap="none" spc="0" dirty="0" smtClean="0">
                <a:ln w="11430"/>
                <a:gradFill>
                  <a:gsLst>
                    <a:gs pos="0">
                      <a:srgbClr val="FFFF00"/>
                    </a:gs>
                    <a:gs pos="25000">
                      <a:srgbClr val="FFCC00"/>
                    </a:gs>
                    <a:gs pos="50000">
                      <a:srgbClr val="FFBF40"/>
                    </a:gs>
                    <a:gs pos="75000">
                      <a:srgbClr val="CC9900"/>
                    </a:gs>
                    <a:gs pos="100000">
                      <a:schemeClr val="accent6">
                        <a:tint val="90000"/>
                        <a:satMod val="120000"/>
                      </a:schemeClr>
                    </a:gs>
                  </a:gsLst>
                  <a:lin ang="5400000"/>
                </a:gradFill>
                <a:effectLst>
                  <a:outerShdw blurRad="80000" dist="40000" dir="5040000" algn="tl">
                    <a:srgbClr val="000000">
                      <a:alpha val="30000"/>
                    </a:srgbClr>
                  </a:outerShdw>
                </a:effectLst>
                <a:latin typeface="Papyrus" pitchFamily="66" charset="0"/>
              </a:rPr>
              <a:t>A</a:t>
            </a:r>
          </a:p>
          <a:p>
            <a:pPr algn="ctr"/>
            <a:r>
              <a:rPr lang="en-US" sz="5400" b="1" dirty="0" smtClean="0">
                <a:ln w="11430"/>
                <a:gradFill>
                  <a:gsLst>
                    <a:gs pos="0">
                      <a:srgbClr val="FFFF00"/>
                    </a:gs>
                    <a:gs pos="25000">
                      <a:srgbClr val="FFCC00"/>
                    </a:gs>
                    <a:gs pos="50000">
                      <a:srgbClr val="FFBF40"/>
                    </a:gs>
                    <a:gs pos="75000">
                      <a:srgbClr val="CC9900"/>
                    </a:gs>
                    <a:gs pos="100000">
                      <a:schemeClr val="accent6">
                        <a:tint val="90000"/>
                        <a:satMod val="120000"/>
                      </a:schemeClr>
                    </a:gs>
                  </a:gsLst>
                  <a:lin ang="5400000"/>
                </a:gradFill>
                <a:effectLst>
                  <a:outerShdw blurRad="80000" dist="40000" dir="5040000" algn="tl">
                    <a:srgbClr val="000000">
                      <a:alpha val="30000"/>
                    </a:srgbClr>
                  </a:outerShdw>
                </a:effectLst>
                <a:latin typeface="Papyrus" pitchFamily="66" charset="0"/>
              </a:rPr>
              <a:t>N</a:t>
            </a:r>
            <a:endParaRPr lang="en-US" sz="5400" b="1" cap="none" spc="0" dirty="0">
              <a:ln w="11430"/>
              <a:gradFill>
                <a:gsLst>
                  <a:gs pos="0">
                    <a:srgbClr val="FFFF00"/>
                  </a:gs>
                  <a:gs pos="25000">
                    <a:srgbClr val="FFCC00"/>
                  </a:gs>
                  <a:gs pos="50000">
                    <a:srgbClr val="FFBF40"/>
                  </a:gs>
                  <a:gs pos="75000">
                    <a:srgbClr val="CC9900"/>
                  </a:gs>
                  <a:gs pos="100000">
                    <a:schemeClr val="accent6">
                      <a:tint val="90000"/>
                      <a:satMod val="120000"/>
                    </a:schemeClr>
                  </a:gs>
                </a:gsLst>
                <a:lin ang="5400000"/>
              </a:gradFill>
              <a:effectLst>
                <a:outerShdw blurRad="80000" dist="40000" dir="5040000" algn="tl">
                  <a:srgbClr val="000000">
                    <a:alpha val="30000"/>
                  </a:srgbClr>
                </a:outerShdw>
              </a:effectLst>
              <a:latin typeface="Papyrus" pitchFamily="66" charset="0"/>
            </a:endParaRPr>
          </a:p>
        </p:txBody>
      </p:sp>
      <p:sp>
        <p:nvSpPr>
          <p:cNvPr id="6" name="Title 1"/>
          <p:cNvSpPr>
            <a:spLocks noGrp="1"/>
          </p:cNvSpPr>
          <p:nvPr>
            <p:ph type="title"/>
          </p:nvPr>
        </p:nvSpPr>
        <p:spPr>
          <a:xfrm>
            <a:off x="2286000" y="152400"/>
            <a:ext cx="6781800" cy="1524000"/>
          </a:xfrm>
        </p:spPr>
        <p:txBody>
          <a:bodyPr>
            <a:normAutofit/>
          </a:bodyPr>
          <a:lstStyle/>
          <a:p>
            <a:r>
              <a:rPr lang="en-US" sz="4800" dirty="0" smtClean="0"/>
              <a:t>Gad &amp; Nathan</a:t>
            </a:r>
            <a:r>
              <a:rPr lang="en-US" dirty="0" smtClean="0"/>
              <a:t/>
            </a:r>
            <a:br>
              <a:rPr lang="en-US" dirty="0" smtClean="0"/>
            </a:br>
            <a:r>
              <a:rPr lang="en-US" sz="3200" dirty="0" smtClean="0"/>
              <a:t>Prophets to David</a:t>
            </a:r>
            <a:endParaRPr lang="en-US" sz="36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fade">
                                      <p:cBhvr>
                                        <p:cTn id="7" dur="500"/>
                                        <p:tgtEl>
                                          <p:spTgt spid="3">
                                            <p:txEl>
                                              <p:pRg st="5" end="5"/>
                                            </p:txEl>
                                          </p:spTgt>
                                        </p:tgtEl>
                                      </p:cBhvr>
                                    </p:animEffect>
                                    <p:anim calcmode="lin" valueType="num">
                                      <p:cBhvr>
                                        <p:cTn id="8"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9" dur="5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6" end="6"/>
                                            </p:txEl>
                                          </p:spTgt>
                                        </p:tgtEl>
                                        <p:attrNameLst>
                                          <p:attrName>style.visibility</p:attrName>
                                        </p:attrNameLst>
                                      </p:cBhvr>
                                      <p:to>
                                        <p:strVal val="visible"/>
                                      </p:to>
                                    </p:set>
                                    <p:animEffect transition="in" filter="fade">
                                      <p:cBhvr>
                                        <p:cTn id="14" dur="500"/>
                                        <p:tgtEl>
                                          <p:spTgt spid="3">
                                            <p:txEl>
                                              <p:pRg st="6" end="6"/>
                                            </p:txEl>
                                          </p:spTgt>
                                        </p:tgtEl>
                                      </p:cBhvr>
                                    </p:animEffect>
                                    <p:anim calcmode="lin" valueType="num">
                                      <p:cBhvr>
                                        <p:cTn id="1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16" dur="5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animEffect transition="in" filter="fade">
                                      <p:cBhvr>
                                        <p:cTn id="21" dur="500"/>
                                        <p:tgtEl>
                                          <p:spTgt spid="3">
                                            <p:txEl>
                                              <p:pRg st="7" end="7"/>
                                            </p:txEl>
                                          </p:spTgt>
                                        </p:tgtEl>
                                      </p:cBhvr>
                                    </p:animEffect>
                                    <p:anim calcmode="lin" valueType="num">
                                      <p:cBhvr>
                                        <p:cTn id="22"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23" dur="5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par>
                          <p:cTn id="24" fill="hold">
                            <p:stCondLst>
                              <p:cond delay="500"/>
                            </p:stCondLst>
                            <p:childTnLst>
                              <p:par>
                                <p:cTn id="25" presetID="42" presetClass="entr" presetSubtype="0" fill="hold" nodeType="after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fade">
                                      <p:cBhvr>
                                        <p:cTn id="27" dur="500"/>
                                        <p:tgtEl>
                                          <p:spTgt spid="3">
                                            <p:txEl>
                                              <p:pRg st="8" end="8"/>
                                            </p:txEl>
                                          </p:spTgt>
                                        </p:tgtEl>
                                      </p:cBhvr>
                                    </p:animEffect>
                                    <p:anim calcmode="lin" valueType="num">
                                      <p:cBhvr>
                                        <p:cTn id="28"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29" dur="5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0" y="1828800"/>
            <a:ext cx="7848600" cy="5029200"/>
          </a:xfrm>
        </p:spPr>
        <p:txBody>
          <a:bodyPr>
            <a:normAutofit lnSpcReduction="10000"/>
          </a:bodyPr>
          <a:lstStyle/>
          <a:p>
            <a:pPr>
              <a:lnSpc>
                <a:spcPct val="95000"/>
              </a:lnSpc>
            </a:pPr>
            <a:r>
              <a:rPr lang="en-US" dirty="0" smtClean="0"/>
              <a:t>Late-Reign – God Brought Judgment Again on David for His Sin (2 Sam. 24:10-19)</a:t>
            </a:r>
          </a:p>
          <a:p>
            <a:pPr lvl="1">
              <a:lnSpc>
                <a:spcPct val="95000"/>
              </a:lnSpc>
            </a:pPr>
            <a:r>
              <a:rPr lang="en-US" dirty="0" smtClean="0"/>
              <a:t>David sinned by numbering the people </a:t>
            </a:r>
          </a:p>
          <a:p>
            <a:pPr lvl="2">
              <a:lnSpc>
                <a:spcPct val="95000"/>
              </a:lnSpc>
            </a:pPr>
            <a:r>
              <a:rPr lang="en-US" dirty="0" smtClean="0"/>
              <a:t>“David’s heart condemned him”</a:t>
            </a:r>
          </a:p>
          <a:p>
            <a:pPr lvl="2">
              <a:lnSpc>
                <a:spcPct val="95000"/>
              </a:lnSpc>
            </a:pPr>
            <a:r>
              <a:rPr lang="en-US" dirty="0" smtClean="0"/>
              <a:t>He prayed to God, confessed &amp; begged forgiveness</a:t>
            </a:r>
          </a:p>
          <a:p>
            <a:pPr lvl="1">
              <a:lnSpc>
                <a:spcPct val="95000"/>
              </a:lnSpc>
            </a:pPr>
            <a:r>
              <a:rPr lang="en-US" dirty="0" smtClean="0"/>
              <a:t>Gad spoke to David of three punishments that God offered &amp; told David to choose one</a:t>
            </a:r>
          </a:p>
          <a:p>
            <a:pPr lvl="2">
              <a:lnSpc>
                <a:spcPct val="95000"/>
              </a:lnSpc>
            </a:pPr>
            <a:r>
              <a:rPr lang="en-US" dirty="0" smtClean="0"/>
              <a:t>David fell into the mercies of God </a:t>
            </a:r>
            <a:r>
              <a:rPr lang="en-US" b="0" dirty="0" smtClean="0"/>
              <a:t>(please not man)</a:t>
            </a:r>
            <a:endParaRPr lang="en-US" dirty="0" smtClean="0"/>
          </a:p>
          <a:p>
            <a:pPr lvl="2">
              <a:lnSpc>
                <a:spcPct val="95000"/>
              </a:lnSpc>
            </a:pPr>
            <a:r>
              <a:rPr lang="en-US" dirty="0" smtClean="0"/>
              <a:t>Plague upon Israel – David pleaded for the people</a:t>
            </a:r>
          </a:p>
          <a:p>
            <a:pPr lvl="1">
              <a:lnSpc>
                <a:spcPct val="95000"/>
              </a:lnSpc>
            </a:pPr>
            <a:r>
              <a:rPr lang="en-US" dirty="0" smtClean="0"/>
              <a:t>Gad instructed David to build </a:t>
            </a:r>
            <a:r>
              <a:rPr lang="en-US" dirty="0" smtClean="0"/>
              <a:t>an </a:t>
            </a:r>
            <a:r>
              <a:rPr lang="en-US" dirty="0" smtClean="0"/>
              <a:t>altar to the Lord on the threshing floor of </a:t>
            </a:r>
            <a:r>
              <a:rPr lang="en-US" dirty="0" err="1" smtClean="0"/>
              <a:t>Araunah</a:t>
            </a:r>
            <a:endParaRPr lang="en-US" dirty="0" smtClean="0"/>
          </a:p>
          <a:p>
            <a:pPr lvl="2">
              <a:lnSpc>
                <a:spcPct val="95000"/>
              </a:lnSpc>
            </a:pPr>
            <a:r>
              <a:rPr lang="en-US" dirty="0" smtClean="0"/>
              <a:t>Believed to be where Solomon built the temple</a:t>
            </a:r>
          </a:p>
          <a:p>
            <a:pPr lvl="2">
              <a:lnSpc>
                <a:spcPct val="95000"/>
              </a:lnSpc>
            </a:pPr>
            <a:endParaRPr lang="en-US" dirty="0"/>
          </a:p>
        </p:txBody>
      </p:sp>
      <p:sp>
        <p:nvSpPr>
          <p:cNvPr id="4" name="Rectangle 3"/>
          <p:cNvSpPr/>
          <p:nvPr/>
        </p:nvSpPr>
        <p:spPr>
          <a:xfrm>
            <a:off x="109978" y="1828800"/>
            <a:ext cx="889987" cy="2585323"/>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5400" b="1" cap="none" spc="0" dirty="0" smtClean="0">
                <a:ln w="11430"/>
                <a:gradFill>
                  <a:gsLst>
                    <a:gs pos="0">
                      <a:srgbClr val="FFFF00"/>
                    </a:gs>
                    <a:gs pos="25000">
                      <a:srgbClr val="FFCC00"/>
                    </a:gs>
                    <a:gs pos="50000">
                      <a:srgbClr val="FFBF40"/>
                    </a:gs>
                    <a:gs pos="75000">
                      <a:srgbClr val="CC9900"/>
                    </a:gs>
                    <a:gs pos="100000">
                      <a:schemeClr val="accent6">
                        <a:tint val="90000"/>
                        <a:satMod val="120000"/>
                      </a:schemeClr>
                    </a:gs>
                  </a:gsLst>
                  <a:lin ang="5400000"/>
                </a:gradFill>
                <a:effectLst>
                  <a:outerShdw blurRad="80000" dist="40000" dir="5040000" algn="tl">
                    <a:srgbClr val="000000">
                      <a:alpha val="30000"/>
                    </a:srgbClr>
                  </a:outerShdw>
                </a:effectLst>
                <a:latin typeface="Papyrus" pitchFamily="66" charset="0"/>
              </a:rPr>
              <a:t>G</a:t>
            </a:r>
          </a:p>
          <a:p>
            <a:pPr algn="ctr"/>
            <a:r>
              <a:rPr lang="en-US" sz="5400" b="1" dirty="0" smtClean="0">
                <a:ln w="11430"/>
                <a:gradFill>
                  <a:gsLst>
                    <a:gs pos="0">
                      <a:srgbClr val="FFFF00"/>
                    </a:gs>
                    <a:gs pos="25000">
                      <a:srgbClr val="FFCC00"/>
                    </a:gs>
                    <a:gs pos="50000">
                      <a:srgbClr val="FFBF40"/>
                    </a:gs>
                    <a:gs pos="75000">
                      <a:srgbClr val="CC9900"/>
                    </a:gs>
                    <a:gs pos="100000">
                      <a:schemeClr val="accent6">
                        <a:tint val="90000"/>
                        <a:satMod val="120000"/>
                      </a:schemeClr>
                    </a:gs>
                  </a:gsLst>
                  <a:lin ang="5400000"/>
                </a:gradFill>
                <a:effectLst>
                  <a:outerShdw blurRad="80000" dist="40000" dir="5040000" algn="tl">
                    <a:srgbClr val="000000">
                      <a:alpha val="30000"/>
                    </a:srgbClr>
                  </a:outerShdw>
                </a:effectLst>
                <a:latin typeface="Papyrus" pitchFamily="66" charset="0"/>
              </a:rPr>
              <a:t>A</a:t>
            </a:r>
          </a:p>
          <a:p>
            <a:pPr algn="ctr"/>
            <a:r>
              <a:rPr lang="en-US" sz="5400" b="1" cap="none" spc="0" dirty="0" smtClean="0">
                <a:ln w="11430"/>
                <a:gradFill>
                  <a:gsLst>
                    <a:gs pos="0">
                      <a:srgbClr val="FFFF00"/>
                    </a:gs>
                    <a:gs pos="25000">
                      <a:srgbClr val="FFCC00"/>
                    </a:gs>
                    <a:gs pos="50000">
                      <a:srgbClr val="FFBF40"/>
                    </a:gs>
                    <a:gs pos="75000">
                      <a:srgbClr val="CC9900"/>
                    </a:gs>
                    <a:gs pos="100000">
                      <a:schemeClr val="accent6">
                        <a:tint val="90000"/>
                        <a:satMod val="120000"/>
                      </a:schemeClr>
                    </a:gs>
                  </a:gsLst>
                  <a:lin ang="5400000"/>
                </a:gradFill>
                <a:effectLst>
                  <a:outerShdw blurRad="80000" dist="40000" dir="5040000" algn="tl">
                    <a:srgbClr val="000000">
                      <a:alpha val="30000"/>
                    </a:srgbClr>
                  </a:outerShdw>
                </a:effectLst>
                <a:latin typeface="Papyrus" pitchFamily="66" charset="0"/>
              </a:rPr>
              <a:t>D</a:t>
            </a:r>
            <a:endParaRPr lang="en-US" sz="5400" b="1" cap="none" spc="0" dirty="0">
              <a:ln w="11430"/>
              <a:gradFill>
                <a:gsLst>
                  <a:gs pos="0">
                    <a:srgbClr val="FFFF00"/>
                  </a:gs>
                  <a:gs pos="25000">
                    <a:srgbClr val="FFCC00"/>
                  </a:gs>
                  <a:gs pos="50000">
                    <a:srgbClr val="FFBF40"/>
                  </a:gs>
                  <a:gs pos="75000">
                    <a:srgbClr val="CC9900"/>
                  </a:gs>
                  <a:gs pos="100000">
                    <a:schemeClr val="accent6">
                      <a:tint val="90000"/>
                      <a:satMod val="120000"/>
                    </a:schemeClr>
                  </a:gs>
                </a:gsLst>
                <a:lin ang="5400000"/>
              </a:gradFill>
              <a:effectLst>
                <a:outerShdw blurRad="80000" dist="40000" dir="5040000" algn="tl">
                  <a:srgbClr val="000000">
                    <a:alpha val="30000"/>
                  </a:srgbClr>
                </a:outerShdw>
              </a:effectLst>
              <a:latin typeface="Papyrus" pitchFamily="66" charset="0"/>
            </a:endParaRPr>
          </a:p>
        </p:txBody>
      </p:sp>
      <p:sp>
        <p:nvSpPr>
          <p:cNvPr id="6" name="Title 1"/>
          <p:cNvSpPr>
            <a:spLocks noGrp="1"/>
          </p:cNvSpPr>
          <p:nvPr>
            <p:ph type="title"/>
          </p:nvPr>
        </p:nvSpPr>
        <p:spPr>
          <a:xfrm>
            <a:off x="2286000" y="152400"/>
            <a:ext cx="6781800" cy="1524000"/>
          </a:xfrm>
        </p:spPr>
        <p:txBody>
          <a:bodyPr>
            <a:normAutofit/>
          </a:bodyPr>
          <a:lstStyle/>
          <a:p>
            <a:r>
              <a:rPr lang="en-US" sz="4800" dirty="0" smtClean="0"/>
              <a:t>Gad &amp; Nathan</a:t>
            </a:r>
            <a:r>
              <a:rPr lang="en-US" dirty="0" smtClean="0"/>
              <a:t/>
            </a:r>
            <a:br>
              <a:rPr lang="en-US" dirty="0" smtClean="0"/>
            </a:br>
            <a:r>
              <a:rPr lang="en-US" sz="3200" dirty="0" smtClean="0"/>
              <a:t>Prophets to David</a:t>
            </a:r>
            <a:endParaRPr lang="en-US" sz="36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42" presetClass="entr" presetSubtype="0" fill="hold" grpId="0"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anim calcmode="lin" valueType="num">
                                      <p:cBhvr>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5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500"/>
                                        <p:tgtEl>
                                          <p:spTgt spid="3">
                                            <p:txEl>
                                              <p:pRg st="1" end="1"/>
                                            </p:txEl>
                                          </p:spTgt>
                                        </p:tgtEl>
                                      </p:cBhvr>
                                    </p:animEffect>
                                    <p:anim calcmode="lin" valueType="num">
                                      <p:cBhvr>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22" fill="hold">
                            <p:stCondLst>
                              <p:cond delay="500"/>
                            </p:stCondLst>
                            <p:childTnLst>
                              <p:par>
                                <p:cTn id="23" presetID="42" presetClass="entr" presetSubtype="0" fill="hold" grpId="0" nodeType="after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fade">
                                      <p:cBhvr>
                                        <p:cTn id="25" dur="500"/>
                                        <p:tgtEl>
                                          <p:spTgt spid="3">
                                            <p:txEl>
                                              <p:pRg st="2" end="2"/>
                                            </p:txEl>
                                          </p:spTgt>
                                        </p:tgtEl>
                                      </p:cBhvr>
                                    </p:animEffect>
                                    <p:anim calcmode="lin" valueType="num">
                                      <p:cBhvr>
                                        <p:cTn id="2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7" dur="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8" fill="hold">
                            <p:stCondLst>
                              <p:cond delay="1000"/>
                            </p:stCondLst>
                            <p:childTnLst>
                              <p:par>
                                <p:cTn id="29" presetID="42" presetClass="entr" presetSubtype="0" fill="hold" grpId="0" nodeType="after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500"/>
                                        <p:tgtEl>
                                          <p:spTgt spid="3">
                                            <p:txEl>
                                              <p:pRg st="3" end="3"/>
                                            </p:txEl>
                                          </p:spTgt>
                                        </p:tgtEl>
                                      </p:cBhvr>
                                    </p:animEffect>
                                    <p:anim calcmode="lin" valueType="num">
                                      <p:cBhvr>
                                        <p:cTn id="3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Effect transition="in" filter="fade">
                                      <p:cBhvr>
                                        <p:cTn id="38" dur="500"/>
                                        <p:tgtEl>
                                          <p:spTgt spid="3">
                                            <p:txEl>
                                              <p:pRg st="4" end="4"/>
                                            </p:txEl>
                                          </p:spTgt>
                                        </p:tgtEl>
                                      </p:cBhvr>
                                    </p:animEffect>
                                    <p:anim calcmode="lin" valueType="num">
                                      <p:cBhvr>
                                        <p:cTn id="3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0" dur="5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41" fill="hold">
                            <p:stCondLst>
                              <p:cond delay="500"/>
                            </p:stCondLst>
                            <p:childTnLst>
                              <p:par>
                                <p:cTn id="42" presetID="42" presetClass="entr" presetSubtype="0" fill="hold" grpId="0" nodeType="afterEffect">
                                  <p:stCondLst>
                                    <p:cond delay="0"/>
                                  </p:stCondLst>
                                  <p:childTnLst>
                                    <p:set>
                                      <p:cBhvr>
                                        <p:cTn id="43" dur="1" fill="hold">
                                          <p:stCondLst>
                                            <p:cond delay="0"/>
                                          </p:stCondLst>
                                        </p:cTn>
                                        <p:tgtEl>
                                          <p:spTgt spid="3">
                                            <p:txEl>
                                              <p:pRg st="5" end="5"/>
                                            </p:txEl>
                                          </p:spTgt>
                                        </p:tgtEl>
                                        <p:attrNameLst>
                                          <p:attrName>style.visibility</p:attrName>
                                        </p:attrNameLst>
                                      </p:cBhvr>
                                      <p:to>
                                        <p:strVal val="visible"/>
                                      </p:to>
                                    </p:set>
                                    <p:animEffect transition="in" filter="fade">
                                      <p:cBhvr>
                                        <p:cTn id="44" dur="500"/>
                                        <p:tgtEl>
                                          <p:spTgt spid="3">
                                            <p:txEl>
                                              <p:pRg st="5" end="5"/>
                                            </p:txEl>
                                          </p:spTgt>
                                        </p:tgtEl>
                                      </p:cBhvr>
                                    </p:animEffect>
                                    <p:anim calcmode="lin" valueType="num">
                                      <p:cBhvr>
                                        <p:cTn id="4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6" dur="5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47" fill="hold">
                            <p:stCondLst>
                              <p:cond delay="1000"/>
                            </p:stCondLst>
                            <p:childTnLst>
                              <p:par>
                                <p:cTn id="48" presetID="42" presetClass="entr" presetSubtype="0" fill="hold" grpId="0" nodeType="afterEffect">
                                  <p:stCondLst>
                                    <p:cond delay="0"/>
                                  </p:stCondLst>
                                  <p:childTnLst>
                                    <p:set>
                                      <p:cBhvr>
                                        <p:cTn id="49" dur="1" fill="hold">
                                          <p:stCondLst>
                                            <p:cond delay="0"/>
                                          </p:stCondLst>
                                        </p:cTn>
                                        <p:tgtEl>
                                          <p:spTgt spid="3">
                                            <p:txEl>
                                              <p:pRg st="6" end="6"/>
                                            </p:txEl>
                                          </p:spTgt>
                                        </p:tgtEl>
                                        <p:attrNameLst>
                                          <p:attrName>style.visibility</p:attrName>
                                        </p:attrNameLst>
                                      </p:cBhvr>
                                      <p:to>
                                        <p:strVal val="visible"/>
                                      </p:to>
                                    </p:set>
                                    <p:animEffect transition="in" filter="fade">
                                      <p:cBhvr>
                                        <p:cTn id="50" dur="500"/>
                                        <p:tgtEl>
                                          <p:spTgt spid="3">
                                            <p:txEl>
                                              <p:pRg st="6" end="6"/>
                                            </p:txEl>
                                          </p:spTgt>
                                        </p:tgtEl>
                                      </p:cBhvr>
                                    </p:animEffect>
                                    <p:anim calcmode="lin" valueType="num">
                                      <p:cBhvr>
                                        <p:cTn id="5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2" dur="5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42" presetClass="entr" presetSubtype="0" fill="hold" grpId="0" nodeType="clickEffect">
                                  <p:stCondLst>
                                    <p:cond delay="0"/>
                                  </p:stCondLst>
                                  <p:childTnLst>
                                    <p:set>
                                      <p:cBhvr>
                                        <p:cTn id="56" dur="1" fill="hold">
                                          <p:stCondLst>
                                            <p:cond delay="0"/>
                                          </p:stCondLst>
                                        </p:cTn>
                                        <p:tgtEl>
                                          <p:spTgt spid="3">
                                            <p:txEl>
                                              <p:pRg st="7" end="7"/>
                                            </p:txEl>
                                          </p:spTgt>
                                        </p:tgtEl>
                                        <p:attrNameLst>
                                          <p:attrName>style.visibility</p:attrName>
                                        </p:attrNameLst>
                                      </p:cBhvr>
                                      <p:to>
                                        <p:strVal val="visible"/>
                                      </p:to>
                                    </p:set>
                                    <p:animEffect transition="in" filter="fade">
                                      <p:cBhvr>
                                        <p:cTn id="57" dur="500"/>
                                        <p:tgtEl>
                                          <p:spTgt spid="3">
                                            <p:txEl>
                                              <p:pRg st="7" end="7"/>
                                            </p:txEl>
                                          </p:spTgt>
                                        </p:tgtEl>
                                      </p:cBhvr>
                                    </p:animEffect>
                                    <p:anim calcmode="lin" valueType="num">
                                      <p:cBhvr>
                                        <p:cTn id="58"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9" dur="5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par>
                          <p:cTn id="60" fill="hold">
                            <p:stCondLst>
                              <p:cond delay="500"/>
                            </p:stCondLst>
                            <p:childTnLst>
                              <p:par>
                                <p:cTn id="61" presetID="42" presetClass="entr" presetSubtype="0" fill="hold" grpId="0" nodeType="after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500"/>
                                        <p:tgtEl>
                                          <p:spTgt spid="3">
                                            <p:txEl>
                                              <p:pRg st="8" end="8"/>
                                            </p:txEl>
                                          </p:spTgt>
                                        </p:tgtEl>
                                      </p:cBhvr>
                                    </p:animEffect>
                                    <p:anim calcmode="lin" valueType="num">
                                      <p:cBhvr>
                                        <p:cTn id="64"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5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0" y="1828800"/>
            <a:ext cx="7772400" cy="5029200"/>
          </a:xfrm>
        </p:spPr>
        <p:txBody>
          <a:bodyPr>
            <a:normAutofit/>
          </a:bodyPr>
          <a:lstStyle/>
          <a:p>
            <a:r>
              <a:rPr lang="en-US" dirty="0" smtClean="0"/>
              <a:t>Post-Reign – God Protected David’s Throne  By Securing Solomon as King (1 Kg. 1:8-53)</a:t>
            </a:r>
          </a:p>
          <a:p>
            <a:pPr lvl="1"/>
            <a:r>
              <a:rPr lang="en-US" dirty="0" smtClean="0"/>
              <a:t>David was very old and dying</a:t>
            </a:r>
          </a:p>
          <a:p>
            <a:pPr lvl="1"/>
            <a:r>
              <a:rPr lang="en-US" dirty="0" smtClean="0"/>
              <a:t>His son, </a:t>
            </a:r>
            <a:r>
              <a:rPr lang="en-US" dirty="0" err="1" smtClean="0"/>
              <a:t>Adonijah</a:t>
            </a:r>
            <a:r>
              <a:rPr lang="en-US" dirty="0" smtClean="0"/>
              <a:t>, conspired to be the king</a:t>
            </a:r>
          </a:p>
          <a:p>
            <a:pPr lvl="1"/>
            <a:r>
              <a:rPr lang="en-US" dirty="0" smtClean="0"/>
              <a:t>Nathan went to Bathsheba, then to David</a:t>
            </a:r>
          </a:p>
          <a:p>
            <a:pPr lvl="2"/>
            <a:r>
              <a:rPr lang="en-US" dirty="0" smtClean="0"/>
              <a:t>Did David not swear by the Lord that Solomon would be king?</a:t>
            </a:r>
          </a:p>
          <a:p>
            <a:pPr lvl="3"/>
            <a:r>
              <a:rPr lang="en-US" dirty="0" smtClean="0"/>
              <a:t>God had actually chosen Solomon as king before his birth – 1 Chr. 22:9</a:t>
            </a:r>
          </a:p>
          <a:p>
            <a:pPr lvl="1"/>
            <a:r>
              <a:rPr lang="en-US" dirty="0" smtClean="0"/>
              <a:t>David sent Nathan, et al. to anoint Solomon</a:t>
            </a:r>
          </a:p>
          <a:p>
            <a:pPr lvl="1"/>
            <a:r>
              <a:rPr lang="en-US" dirty="0" smtClean="0"/>
              <a:t>Nathan anointed Solomon king of Israel</a:t>
            </a:r>
          </a:p>
          <a:p>
            <a:pPr lvl="2"/>
            <a:endParaRPr lang="en-US" dirty="0"/>
          </a:p>
        </p:txBody>
      </p:sp>
      <p:sp>
        <p:nvSpPr>
          <p:cNvPr id="4" name="Rectangle 3"/>
          <p:cNvSpPr/>
          <p:nvPr/>
        </p:nvSpPr>
        <p:spPr>
          <a:xfrm>
            <a:off x="120397" y="1828800"/>
            <a:ext cx="869149" cy="5078313"/>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5400" b="1" cap="none" spc="0" dirty="0" smtClean="0">
                <a:ln w="11430"/>
                <a:gradFill>
                  <a:gsLst>
                    <a:gs pos="0">
                      <a:srgbClr val="FFFF00"/>
                    </a:gs>
                    <a:gs pos="25000">
                      <a:srgbClr val="FFCC00"/>
                    </a:gs>
                    <a:gs pos="50000">
                      <a:srgbClr val="FFBF40"/>
                    </a:gs>
                    <a:gs pos="75000">
                      <a:srgbClr val="CC9900"/>
                    </a:gs>
                    <a:gs pos="100000">
                      <a:schemeClr val="accent6">
                        <a:tint val="90000"/>
                        <a:satMod val="120000"/>
                      </a:schemeClr>
                    </a:gs>
                  </a:gsLst>
                  <a:lin ang="5400000"/>
                </a:gradFill>
                <a:effectLst>
                  <a:outerShdw blurRad="80000" dist="40000" dir="5040000" algn="tl">
                    <a:srgbClr val="000000">
                      <a:alpha val="30000"/>
                    </a:srgbClr>
                  </a:outerShdw>
                </a:effectLst>
                <a:latin typeface="Papyrus" pitchFamily="66" charset="0"/>
              </a:rPr>
              <a:t>N</a:t>
            </a:r>
          </a:p>
          <a:p>
            <a:pPr algn="ctr"/>
            <a:r>
              <a:rPr lang="en-US" sz="5400" b="1" dirty="0" smtClean="0">
                <a:ln w="11430"/>
                <a:gradFill>
                  <a:gsLst>
                    <a:gs pos="0">
                      <a:srgbClr val="FFFF00"/>
                    </a:gs>
                    <a:gs pos="25000">
                      <a:srgbClr val="FFCC00"/>
                    </a:gs>
                    <a:gs pos="50000">
                      <a:srgbClr val="FFBF40"/>
                    </a:gs>
                    <a:gs pos="75000">
                      <a:srgbClr val="CC9900"/>
                    </a:gs>
                    <a:gs pos="100000">
                      <a:schemeClr val="accent6">
                        <a:tint val="90000"/>
                        <a:satMod val="120000"/>
                      </a:schemeClr>
                    </a:gs>
                  </a:gsLst>
                  <a:lin ang="5400000"/>
                </a:gradFill>
                <a:effectLst>
                  <a:outerShdw blurRad="80000" dist="40000" dir="5040000" algn="tl">
                    <a:srgbClr val="000000">
                      <a:alpha val="30000"/>
                    </a:srgbClr>
                  </a:outerShdw>
                </a:effectLst>
                <a:latin typeface="Papyrus" pitchFamily="66" charset="0"/>
              </a:rPr>
              <a:t>A</a:t>
            </a:r>
          </a:p>
          <a:p>
            <a:pPr algn="ctr"/>
            <a:r>
              <a:rPr lang="en-US" sz="5400" b="1" cap="none" spc="0" dirty="0" smtClean="0">
                <a:ln w="11430"/>
                <a:gradFill>
                  <a:gsLst>
                    <a:gs pos="0">
                      <a:srgbClr val="FFFF00"/>
                    </a:gs>
                    <a:gs pos="25000">
                      <a:srgbClr val="FFCC00"/>
                    </a:gs>
                    <a:gs pos="50000">
                      <a:srgbClr val="FFBF40"/>
                    </a:gs>
                    <a:gs pos="75000">
                      <a:srgbClr val="CC9900"/>
                    </a:gs>
                    <a:gs pos="100000">
                      <a:schemeClr val="accent6">
                        <a:tint val="90000"/>
                        <a:satMod val="120000"/>
                      </a:schemeClr>
                    </a:gs>
                  </a:gsLst>
                  <a:lin ang="5400000"/>
                </a:gradFill>
                <a:effectLst>
                  <a:outerShdw blurRad="80000" dist="40000" dir="5040000" algn="tl">
                    <a:srgbClr val="000000">
                      <a:alpha val="30000"/>
                    </a:srgbClr>
                  </a:outerShdw>
                </a:effectLst>
                <a:latin typeface="Papyrus" pitchFamily="66" charset="0"/>
              </a:rPr>
              <a:t>T</a:t>
            </a:r>
          </a:p>
          <a:p>
            <a:pPr algn="ctr"/>
            <a:r>
              <a:rPr lang="en-US" sz="5400" b="1" dirty="0" smtClean="0">
                <a:ln w="11430"/>
                <a:gradFill>
                  <a:gsLst>
                    <a:gs pos="0">
                      <a:srgbClr val="FFFF00"/>
                    </a:gs>
                    <a:gs pos="25000">
                      <a:srgbClr val="FFCC00"/>
                    </a:gs>
                    <a:gs pos="50000">
                      <a:srgbClr val="FFBF40"/>
                    </a:gs>
                    <a:gs pos="75000">
                      <a:srgbClr val="CC9900"/>
                    </a:gs>
                    <a:gs pos="100000">
                      <a:schemeClr val="accent6">
                        <a:tint val="90000"/>
                        <a:satMod val="120000"/>
                      </a:schemeClr>
                    </a:gs>
                  </a:gsLst>
                  <a:lin ang="5400000"/>
                </a:gradFill>
                <a:effectLst>
                  <a:outerShdw blurRad="80000" dist="40000" dir="5040000" algn="tl">
                    <a:srgbClr val="000000">
                      <a:alpha val="30000"/>
                    </a:srgbClr>
                  </a:outerShdw>
                </a:effectLst>
                <a:latin typeface="Papyrus" pitchFamily="66" charset="0"/>
              </a:rPr>
              <a:t>H</a:t>
            </a:r>
          </a:p>
          <a:p>
            <a:pPr algn="ctr"/>
            <a:r>
              <a:rPr lang="en-US" sz="5400" b="1" cap="none" spc="0" dirty="0" smtClean="0">
                <a:ln w="11430"/>
                <a:gradFill>
                  <a:gsLst>
                    <a:gs pos="0">
                      <a:srgbClr val="FFFF00"/>
                    </a:gs>
                    <a:gs pos="25000">
                      <a:srgbClr val="FFCC00"/>
                    </a:gs>
                    <a:gs pos="50000">
                      <a:srgbClr val="FFBF40"/>
                    </a:gs>
                    <a:gs pos="75000">
                      <a:srgbClr val="CC9900"/>
                    </a:gs>
                    <a:gs pos="100000">
                      <a:schemeClr val="accent6">
                        <a:tint val="90000"/>
                        <a:satMod val="120000"/>
                      </a:schemeClr>
                    </a:gs>
                  </a:gsLst>
                  <a:lin ang="5400000"/>
                </a:gradFill>
                <a:effectLst>
                  <a:outerShdw blurRad="80000" dist="40000" dir="5040000" algn="tl">
                    <a:srgbClr val="000000">
                      <a:alpha val="30000"/>
                    </a:srgbClr>
                  </a:outerShdw>
                </a:effectLst>
                <a:latin typeface="Papyrus" pitchFamily="66" charset="0"/>
              </a:rPr>
              <a:t>A</a:t>
            </a:r>
          </a:p>
          <a:p>
            <a:pPr algn="ctr"/>
            <a:r>
              <a:rPr lang="en-US" sz="5400" b="1" dirty="0" smtClean="0">
                <a:ln w="11430"/>
                <a:gradFill>
                  <a:gsLst>
                    <a:gs pos="0">
                      <a:srgbClr val="FFFF00"/>
                    </a:gs>
                    <a:gs pos="25000">
                      <a:srgbClr val="FFCC00"/>
                    </a:gs>
                    <a:gs pos="50000">
                      <a:srgbClr val="FFBF40"/>
                    </a:gs>
                    <a:gs pos="75000">
                      <a:srgbClr val="CC9900"/>
                    </a:gs>
                    <a:gs pos="100000">
                      <a:schemeClr val="accent6">
                        <a:tint val="90000"/>
                        <a:satMod val="120000"/>
                      </a:schemeClr>
                    </a:gs>
                  </a:gsLst>
                  <a:lin ang="5400000"/>
                </a:gradFill>
                <a:effectLst>
                  <a:outerShdw blurRad="80000" dist="40000" dir="5040000" algn="tl">
                    <a:srgbClr val="000000">
                      <a:alpha val="30000"/>
                    </a:srgbClr>
                  </a:outerShdw>
                </a:effectLst>
                <a:latin typeface="Papyrus" pitchFamily="66" charset="0"/>
              </a:rPr>
              <a:t>N</a:t>
            </a:r>
            <a:endParaRPr lang="en-US" sz="5400" b="1" cap="none" spc="0" dirty="0">
              <a:ln w="11430"/>
              <a:gradFill>
                <a:gsLst>
                  <a:gs pos="0">
                    <a:srgbClr val="FFFF00"/>
                  </a:gs>
                  <a:gs pos="25000">
                    <a:srgbClr val="FFCC00"/>
                  </a:gs>
                  <a:gs pos="50000">
                    <a:srgbClr val="FFBF40"/>
                  </a:gs>
                  <a:gs pos="75000">
                    <a:srgbClr val="CC9900"/>
                  </a:gs>
                  <a:gs pos="100000">
                    <a:schemeClr val="accent6">
                      <a:tint val="90000"/>
                      <a:satMod val="120000"/>
                    </a:schemeClr>
                  </a:gs>
                </a:gsLst>
                <a:lin ang="5400000"/>
              </a:gradFill>
              <a:effectLst>
                <a:outerShdw blurRad="80000" dist="40000" dir="5040000" algn="tl">
                  <a:srgbClr val="000000">
                    <a:alpha val="30000"/>
                  </a:srgbClr>
                </a:outerShdw>
              </a:effectLst>
              <a:latin typeface="Papyrus" pitchFamily="66" charset="0"/>
            </a:endParaRPr>
          </a:p>
        </p:txBody>
      </p:sp>
      <p:sp>
        <p:nvSpPr>
          <p:cNvPr id="6" name="Title 1"/>
          <p:cNvSpPr>
            <a:spLocks noGrp="1"/>
          </p:cNvSpPr>
          <p:nvPr>
            <p:ph type="title"/>
          </p:nvPr>
        </p:nvSpPr>
        <p:spPr>
          <a:xfrm>
            <a:off x="2286000" y="152400"/>
            <a:ext cx="6781800" cy="1524000"/>
          </a:xfrm>
        </p:spPr>
        <p:txBody>
          <a:bodyPr>
            <a:normAutofit/>
          </a:bodyPr>
          <a:lstStyle/>
          <a:p>
            <a:r>
              <a:rPr lang="en-US" sz="4800" dirty="0" smtClean="0"/>
              <a:t>Gad &amp; Nathan</a:t>
            </a:r>
            <a:r>
              <a:rPr lang="en-US" dirty="0" smtClean="0"/>
              <a:t/>
            </a:r>
            <a:br>
              <a:rPr lang="en-US" dirty="0" smtClean="0"/>
            </a:br>
            <a:r>
              <a:rPr lang="en-US" sz="3200" dirty="0" smtClean="0"/>
              <a:t>Prophets to David</a:t>
            </a:r>
            <a:endParaRPr lang="en-US" sz="36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42" presetClass="entr" presetSubtype="0" fill="hold" grpId="0"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anim calcmode="lin" valueType="num">
                                      <p:cBhvr>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5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500"/>
                                        <p:tgtEl>
                                          <p:spTgt spid="3">
                                            <p:txEl>
                                              <p:pRg st="1" end="1"/>
                                            </p:txEl>
                                          </p:spTgt>
                                        </p:tgtEl>
                                      </p:cBhvr>
                                    </p:animEffect>
                                    <p:anim calcmode="lin" valueType="num">
                                      <p:cBhvr>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22" fill="hold">
                            <p:stCondLst>
                              <p:cond delay="500"/>
                            </p:stCondLst>
                            <p:childTnLst>
                              <p:par>
                                <p:cTn id="23" presetID="42" presetClass="entr" presetSubtype="0" fill="hold" nodeType="after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fade">
                                      <p:cBhvr>
                                        <p:cTn id="25" dur="500"/>
                                        <p:tgtEl>
                                          <p:spTgt spid="3">
                                            <p:txEl>
                                              <p:pRg st="2" end="2"/>
                                            </p:txEl>
                                          </p:spTgt>
                                        </p:tgtEl>
                                      </p:cBhvr>
                                    </p:animEffect>
                                    <p:anim calcmode="lin" valueType="num">
                                      <p:cBhvr>
                                        <p:cTn id="2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7" dur="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8" fill="hold">
                            <p:stCondLst>
                              <p:cond delay="1000"/>
                            </p:stCondLst>
                            <p:childTnLst>
                              <p:par>
                                <p:cTn id="29" presetID="42" presetClass="entr" presetSubtype="0" fill="hold" nodeType="after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500"/>
                                        <p:tgtEl>
                                          <p:spTgt spid="3">
                                            <p:txEl>
                                              <p:pRg st="3" end="3"/>
                                            </p:txEl>
                                          </p:spTgt>
                                        </p:tgtEl>
                                      </p:cBhvr>
                                    </p:animEffect>
                                    <p:anim calcmode="lin" valueType="num">
                                      <p:cBhvr>
                                        <p:cTn id="3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Effect transition="in" filter="fade">
                                      <p:cBhvr>
                                        <p:cTn id="38" dur="500"/>
                                        <p:tgtEl>
                                          <p:spTgt spid="3">
                                            <p:txEl>
                                              <p:pRg st="4" end="4"/>
                                            </p:txEl>
                                          </p:spTgt>
                                        </p:tgtEl>
                                      </p:cBhvr>
                                    </p:animEffect>
                                    <p:anim calcmode="lin" valueType="num">
                                      <p:cBhvr>
                                        <p:cTn id="3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0" dur="5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41" fill="hold">
                            <p:stCondLst>
                              <p:cond delay="500"/>
                            </p:stCondLst>
                            <p:childTnLst>
                              <p:par>
                                <p:cTn id="42" presetID="42" presetClass="entr" presetSubtype="0" fill="hold" nodeType="afterEffect">
                                  <p:stCondLst>
                                    <p:cond delay="0"/>
                                  </p:stCondLst>
                                  <p:childTnLst>
                                    <p:set>
                                      <p:cBhvr>
                                        <p:cTn id="43" dur="1" fill="hold">
                                          <p:stCondLst>
                                            <p:cond delay="0"/>
                                          </p:stCondLst>
                                        </p:cTn>
                                        <p:tgtEl>
                                          <p:spTgt spid="3">
                                            <p:txEl>
                                              <p:pRg st="5" end="5"/>
                                            </p:txEl>
                                          </p:spTgt>
                                        </p:tgtEl>
                                        <p:attrNameLst>
                                          <p:attrName>style.visibility</p:attrName>
                                        </p:attrNameLst>
                                      </p:cBhvr>
                                      <p:to>
                                        <p:strVal val="visible"/>
                                      </p:to>
                                    </p:set>
                                    <p:animEffect transition="in" filter="fade">
                                      <p:cBhvr>
                                        <p:cTn id="44" dur="500"/>
                                        <p:tgtEl>
                                          <p:spTgt spid="3">
                                            <p:txEl>
                                              <p:pRg st="5" end="5"/>
                                            </p:txEl>
                                          </p:spTgt>
                                        </p:tgtEl>
                                      </p:cBhvr>
                                    </p:animEffect>
                                    <p:anim calcmode="lin" valueType="num">
                                      <p:cBhvr>
                                        <p:cTn id="4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6" dur="5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42" presetClass="entr" presetSubtype="0" fill="hold" nodeType="clickEffect">
                                  <p:stCondLst>
                                    <p:cond delay="0"/>
                                  </p:stCondLst>
                                  <p:childTnLst>
                                    <p:set>
                                      <p:cBhvr>
                                        <p:cTn id="50" dur="1" fill="hold">
                                          <p:stCondLst>
                                            <p:cond delay="0"/>
                                          </p:stCondLst>
                                        </p:cTn>
                                        <p:tgtEl>
                                          <p:spTgt spid="3">
                                            <p:txEl>
                                              <p:pRg st="6" end="6"/>
                                            </p:txEl>
                                          </p:spTgt>
                                        </p:tgtEl>
                                        <p:attrNameLst>
                                          <p:attrName>style.visibility</p:attrName>
                                        </p:attrNameLst>
                                      </p:cBhvr>
                                      <p:to>
                                        <p:strVal val="visible"/>
                                      </p:to>
                                    </p:set>
                                    <p:animEffect transition="in" filter="fade">
                                      <p:cBhvr>
                                        <p:cTn id="51" dur="500"/>
                                        <p:tgtEl>
                                          <p:spTgt spid="3">
                                            <p:txEl>
                                              <p:pRg st="6" end="6"/>
                                            </p:txEl>
                                          </p:spTgt>
                                        </p:tgtEl>
                                      </p:cBhvr>
                                    </p:animEffect>
                                    <p:anim calcmode="lin" valueType="num">
                                      <p:cBhvr>
                                        <p:cTn id="52"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3" dur="5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par>
                          <p:cTn id="54" fill="hold">
                            <p:stCondLst>
                              <p:cond delay="500"/>
                            </p:stCondLst>
                            <p:childTnLst>
                              <p:par>
                                <p:cTn id="55" presetID="42" presetClass="entr" presetSubtype="0" fill="hold" nodeType="afterEffect">
                                  <p:stCondLst>
                                    <p:cond delay="0"/>
                                  </p:stCondLst>
                                  <p:childTnLst>
                                    <p:set>
                                      <p:cBhvr>
                                        <p:cTn id="56" dur="1" fill="hold">
                                          <p:stCondLst>
                                            <p:cond delay="0"/>
                                          </p:stCondLst>
                                        </p:cTn>
                                        <p:tgtEl>
                                          <p:spTgt spid="3">
                                            <p:txEl>
                                              <p:pRg st="7" end="7"/>
                                            </p:txEl>
                                          </p:spTgt>
                                        </p:tgtEl>
                                        <p:attrNameLst>
                                          <p:attrName>style.visibility</p:attrName>
                                        </p:attrNameLst>
                                      </p:cBhvr>
                                      <p:to>
                                        <p:strVal val="visible"/>
                                      </p:to>
                                    </p:set>
                                    <p:animEffect transition="in" filter="fade">
                                      <p:cBhvr>
                                        <p:cTn id="57" dur="500"/>
                                        <p:tgtEl>
                                          <p:spTgt spid="3">
                                            <p:txEl>
                                              <p:pRg st="7" end="7"/>
                                            </p:txEl>
                                          </p:spTgt>
                                        </p:tgtEl>
                                      </p:cBhvr>
                                    </p:animEffect>
                                    <p:anim calcmode="lin" valueType="num">
                                      <p:cBhvr>
                                        <p:cTn id="58"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9" dur="5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0" y="1828800"/>
            <a:ext cx="7848600" cy="5029200"/>
          </a:xfrm>
        </p:spPr>
        <p:txBody>
          <a:bodyPr>
            <a:normAutofit fontScale="85000" lnSpcReduction="20000"/>
          </a:bodyPr>
          <a:lstStyle/>
          <a:p>
            <a:pPr>
              <a:lnSpc>
                <a:spcPct val="100000"/>
              </a:lnSpc>
              <a:spcBef>
                <a:spcPts val="400"/>
              </a:spcBef>
            </a:pPr>
            <a:r>
              <a:rPr lang="en-US" dirty="0" smtClean="0"/>
              <a:t>The Influence of Gad &amp; Nathan Continued</a:t>
            </a:r>
            <a:endParaRPr lang="en-US" dirty="0" smtClean="0"/>
          </a:p>
          <a:p>
            <a:pPr lvl="1">
              <a:lnSpc>
                <a:spcPct val="100000"/>
              </a:lnSpc>
              <a:spcBef>
                <a:spcPts val="400"/>
              </a:spcBef>
            </a:pPr>
            <a:r>
              <a:rPr lang="en-US" sz="2600" dirty="0" smtClean="0"/>
              <a:t>1 Chron. 29:29 </a:t>
            </a:r>
          </a:p>
          <a:p>
            <a:pPr lvl="2">
              <a:lnSpc>
                <a:spcPct val="100000"/>
              </a:lnSpc>
              <a:spcBef>
                <a:spcPts val="400"/>
              </a:spcBef>
            </a:pPr>
            <a:r>
              <a:rPr lang="en-US" sz="2600" dirty="0" smtClean="0"/>
              <a:t>Now </a:t>
            </a:r>
            <a:r>
              <a:rPr lang="en-US" sz="2600" u="sng" dirty="0" smtClean="0"/>
              <a:t>the acts of King David</a:t>
            </a:r>
            <a:r>
              <a:rPr lang="en-US" sz="2600" dirty="0" smtClean="0"/>
              <a:t>, first and last, indeed they are </a:t>
            </a:r>
            <a:r>
              <a:rPr lang="en-US" sz="2600" u="sng" dirty="0" smtClean="0"/>
              <a:t>written in the book of Samuel the seer, in the book of Nathan the prophet</a:t>
            </a:r>
            <a:r>
              <a:rPr lang="en-US" sz="2600" dirty="0" smtClean="0"/>
              <a:t>, and in the book of Gad the seer,</a:t>
            </a:r>
          </a:p>
          <a:p>
            <a:pPr lvl="1">
              <a:lnSpc>
                <a:spcPct val="100000"/>
              </a:lnSpc>
              <a:spcBef>
                <a:spcPts val="400"/>
              </a:spcBef>
            </a:pPr>
            <a:r>
              <a:rPr lang="en-US" sz="2600" dirty="0" smtClean="0"/>
              <a:t>2 Chron. 9:29 </a:t>
            </a:r>
          </a:p>
          <a:p>
            <a:pPr lvl="2">
              <a:lnSpc>
                <a:spcPct val="100000"/>
              </a:lnSpc>
              <a:spcBef>
                <a:spcPts val="400"/>
              </a:spcBef>
            </a:pPr>
            <a:r>
              <a:rPr lang="en-US" sz="2600" dirty="0" smtClean="0"/>
              <a:t>Now the rest of </a:t>
            </a:r>
            <a:r>
              <a:rPr lang="en-US" sz="2600" u="sng" dirty="0" smtClean="0"/>
              <a:t>the acts of Solomon</a:t>
            </a:r>
            <a:r>
              <a:rPr lang="en-US" sz="2600" dirty="0" smtClean="0"/>
              <a:t>, first and last, are they not </a:t>
            </a:r>
            <a:r>
              <a:rPr lang="en-US" sz="2600" u="sng" dirty="0" smtClean="0"/>
              <a:t>written in the book of Nathan the prophet</a:t>
            </a:r>
            <a:r>
              <a:rPr lang="en-US" sz="2600" dirty="0" smtClean="0"/>
              <a:t>, in the prophecy of </a:t>
            </a:r>
            <a:r>
              <a:rPr lang="en-US" sz="2600" dirty="0" err="1" smtClean="0"/>
              <a:t>Ahijah</a:t>
            </a:r>
            <a:r>
              <a:rPr lang="en-US" sz="2600" dirty="0" smtClean="0"/>
              <a:t> the </a:t>
            </a:r>
            <a:r>
              <a:rPr lang="en-US" sz="2600" dirty="0" err="1" smtClean="0"/>
              <a:t>Shilonite</a:t>
            </a:r>
            <a:r>
              <a:rPr lang="en-US" sz="2600" dirty="0" smtClean="0"/>
              <a:t>, and in the visions of </a:t>
            </a:r>
            <a:r>
              <a:rPr lang="en-US" sz="2600" dirty="0" err="1" smtClean="0"/>
              <a:t>Iddo</a:t>
            </a:r>
            <a:r>
              <a:rPr lang="en-US" sz="2600" dirty="0" smtClean="0"/>
              <a:t> the seer concerning Jeroboam the son of </a:t>
            </a:r>
            <a:r>
              <a:rPr lang="en-US" sz="2600" dirty="0" err="1" smtClean="0"/>
              <a:t>Nebat</a:t>
            </a:r>
            <a:r>
              <a:rPr lang="en-US" sz="2600" dirty="0" smtClean="0"/>
              <a:t>?</a:t>
            </a:r>
          </a:p>
          <a:p>
            <a:pPr lvl="1">
              <a:lnSpc>
                <a:spcPct val="100000"/>
              </a:lnSpc>
              <a:spcBef>
                <a:spcPts val="400"/>
              </a:spcBef>
            </a:pPr>
            <a:r>
              <a:rPr lang="en-US" sz="2600" dirty="0" smtClean="0"/>
              <a:t>2 Chron. 29:25 </a:t>
            </a:r>
          </a:p>
          <a:p>
            <a:pPr lvl="2">
              <a:lnSpc>
                <a:spcPct val="100000"/>
              </a:lnSpc>
              <a:spcBef>
                <a:spcPts val="400"/>
              </a:spcBef>
            </a:pPr>
            <a:r>
              <a:rPr lang="en-US" sz="2600" dirty="0" smtClean="0"/>
              <a:t>Hezekiah stationed the Levites in the house of the LORD with cymbals, with stringed instruments, and with harps, </a:t>
            </a:r>
            <a:r>
              <a:rPr lang="en-US" sz="2600" u="sng" dirty="0" smtClean="0"/>
              <a:t>according to the commandment of David, of Gad the king's seer, and of Nathan the prophet</a:t>
            </a:r>
            <a:r>
              <a:rPr lang="en-US" sz="2600" dirty="0" smtClean="0"/>
              <a:t>; for </a:t>
            </a:r>
            <a:r>
              <a:rPr lang="en-US" sz="2600" u="sng" dirty="0" smtClean="0"/>
              <a:t>thus was the commandment of the LORD by his prophets</a:t>
            </a:r>
            <a:r>
              <a:rPr lang="en-US" sz="2600" dirty="0" smtClean="0"/>
              <a:t>.</a:t>
            </a:r>
          </a:p>
        </p:txBody>
      </p:sp>
      <p:sp>
        <p:nvSpPr>
          <p:cNvPr id="6" name="Title 1"/>
          <p:cNvSpPr>
            <a:spLocks noGrp="1"/>
          </p:cNvSpPr>
          <p:nvPr>
            <p:ph type="title"/>
          </p:nvPr>
        </p:nvSpPr>
        <p:spPr>
          <a:xfrm>
            <a:off x="2286000" y="152400"/>
            <a:ext cx="6781800" cy="1524000"/>
          </a:xfrm>
        </p:spPr>
        <p:txBody>
          <a:bodyPr>
            <a:normAutofit/>
          </a:bodyPr>
          <a:lstStyle/>
          <a:p>
            <a:r>
              <a:rPr lang="en-US" sz="4800" dirty="0" smtClean="0"/>
              <a:t>Gad &amp; Nathan</a:t>
            </a:r>
            <a:r>
              <a:rPr lang="en-US" dirty="0" smtClean="0"/>
              <a:t/>
            </a:r>
            <a:br>
              <a:rPr lang="en-US" dirty="0" smtClean="0"/>
            </a:br>
            <a:r>
              <a:rPr lang="en-US" sz="3200" dirty="0" smtClean="0"/>
              <a:t>Prophets to David</a:t>
            </a:r>
            <a:endParaRPr lang="en-US" sz="36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anim calcmode="lin" valueType="num">
                                      <p:cBhvr>
                                        <p:cTn id="8"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500"/>
                                        <p:tgtEl>
                                          <p:spTgt spid="3">
                                            <p:txEl>
                                              <p:pRg st="1" end="1"/>
                                            </p:txEl>
                                          </p:spTgt>
                                        </p:tgtEl>
                                      </p:cBhvr>
                                    </p:animEffect>
                                    <p:anim calcmode="lin" valueType="num">
                                      <p:cBhvr>
                                        <p:cTn id="14"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500" fill="hold"/>
                                        <p:tgtEl>
                                          <p:spTgt spid="3">
                                            <p:txEl>
                                              <p:pRg st="1" end="1"/>
                                            </p:txEl>
                                          </p:spTgt>
                                        </p:tgtEl>
                                        <p:attrNameLst>
                                          <p:attrName>ppt_y</p:attrName>
                                        </p:attrNameLst>
                                      </p:cBhvr>
                                      <p:tavLst>
                                        <p:tav tm="0">
                                          <p:val>
                                            <p:strVal val="#ppt_y+.1"/>
                                          </p:val>
                                        </p:tav>
                                        <p:tav tm="100000">
                                          <p:val>
                                            <p:strVal val="#ppt_y"/>
                                          </p:val>
                                        </p:tav>
                                      </p:tavLst>
                                    </p:anim>
                                  </p:childTnLst>
                                </p:cTn>
                              </p:par>
                              <p:par>
                                <p:cTn id="16" presetID="42" presetClass="entr" presetSubtype="0" fill="hold"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500"/>
                                        <p:tgtEl>
                                          <p:spTgt spid="3">
                                            <p:txEl>
                                              <p:pRg st="2" end="2"/>
                                            </p:txEl>
                                          </p:spTgt>
                                        </p:tgtEl>
                                      </p:cBhvr>
                                    </p:animEffect>
                                    <p:anim calcmode="lin" valueType="num">
                                      <p:cBhvr>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0" dur="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1" fill="hold">
                            <p:stCondLst>
                              <p:cond delay="1000"/>
                            </p:stCondLst>
                            <p:childTnLst>
                              <p:par>
                                <p:cTn id="22" presetID="42" presetClass="entr" presetSubtype="0" fill="hold" nodeType="after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500"/>
                                        <p:tgtEl>
                                          <p:spTgt spid="3">
                                            <p:txEl>
                                              <p:pRg st="3" end="3"/>
                                            </p:txEl>
                                          </p:spTgt>
                                        </p:tgtEl>
                                      </p:cBhvr>
                                    </p:animEffect>
                                    <p:anim calcmode="lin" valueType="num">
                                      <p:cBhvr>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500" fill="hold"/>
                                        <p:tgtEl>
                                          <p:spTgt spid="3">
                                            <p:txEl>
                                              <p:pRg st="3" end="3"/>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500"/>
                                        <p:tgtEl>
                                          <p:spTgt spid="3">
                                            <p:txEl>
                                              <p:pRg st="4" end="4"/>
                                            </p:txEl>
                                          </p:spTgt>
                                        </p:tgtEl>
                                      </p:cBhvr>
                                    </p:animEffect>
                                    <p:anim calcmode="lin" valueType="num">
                                      <p:cBhvr>
                                        <p:cTn id="30"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1" dur="5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32" fill="hold">
                            <p:stCondLst>
                              <p:cond delay="1500"/>
                            </p:stCondLst>
                            <p:childTnLst>
                              <p:par>
                                <p:cTn id="33" presetID="42" presetClass="entr" presetSubtype="0" fill="hold" nodeType="after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500"/>
                                        <p:tgtEl>
                                          <p:spTgt spid="3">
                                            <p:txEl>
                                              <p:pRg st="5" end="5"/>
                                            </p:txEl>
                                          </p:spTgt>
                                        </p:tgtEl>
                                      </p:cBhvr>
                                    </p:animEffect>
                                    <p:anim calcmode="lin" valueType="num">
                                      <p:cBhvr>
                                        <p:cTn id="36"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500" fill="hold"/>
                                        <p:tgtEl>
                                          <p:spTgt spid="3">
                                            <p:txEl>
                                              <p:pRg st="5" end="5"/>
                                            </p:txEl>
                                          </p:spTgt>
                                        </p:tgtEl>
                                        <p:attrNameLst>
                                          <p:attrName>ppt_y</p:attrName>
                                        </p:attrNameLst>
                                      </p:cBhvr>
                                      <p:tavLst>
                                        <p:tav tm="0">
                                          <p:val>
                                            <p:strVal val="#ppt_y+.1"/>
                                          </p:val>
                                        </p:tav>
                                        <p:tav tm="100000">
                                          <p:val>
                                            <p:strVal val="#ppt_y"/>
                                          </p:val>
                                        </p:tav>
                                      </p:tavLst>
                                    </p:anim>
                                  </p:childTnLst>
                                </p:cTn>
                              </p:par>
                              <p:par>
                                <p:cTn id="38" presetID="42" presetClass="entr" presetSubtype="0" fill="hold" nodeType="withEffect">
                                  <p:stCondLst>
                                    <p:cond delay="0"/>
                                  </p:stCondLst>
                                  <p:childTnLst>
                                    <p:set>
                                      <p:cBhvr>
                                        <p:cTn id="39" dur="1" fill="hold">
                                          <p:stCondLst>
                                            <p:cond delay="0"/>
                                          </p:stCondLst>
                                        </p:cTn>
                                        <p:tgtEl>
                                          <p:spTgt spid="3">
                                            <p:txEl>
                                              <p:pRg st="6" end="6"/>
                                            </p:txEl>
                                          </p:spTgt>
                                        </p:tgtEl>
                                        <p:attrNameLst>
                                          <p:attrName>style.visibility</p:attrName>
                                        </p:attrNameLst>
                                      </p:cBhvr>
                                      <p:to>
                                        <p:strVal val="visible"/>
                                      </p:to>
                                    </p:set>
                                    <p:animEffect transition="in" filter="fade">
                                      <p:cBhvr>
                                        <p:cTn id="40" dur="500"/>
                                        <p:tgtEl>
                                          <p:spTgt spid="3">
                                            <p:txEl>
                                              <p:pRg st="6" end="6"/>
                                            </p:txEl>
                                          </p:spTgt>
                                        </p:tgtEl>
                                      </p:cBhvr>
                                    </p:animEffect>
                                    <p:anim calcmode="lin" valueType="num">
                                      <p:cBhvr>
                                        <p:cTn id="4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2" dur="5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3321</TotalTime>
  <Words>958</Words>
  <Application>Microsoft Office PowerPoint</Application>
  <PresentationFormat>On-screen Show (4:3)</PresentationFormat>
  <Paragraphs>108</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Slide 1</vt:lpstr>
      <vt:lpstr>Gad &amp; Nathan Prophets to David</vt:lpstr>
      <vt:lpstr>Gad &amp; Nathan Prophets to David</vt:lpstr>
      <vt:lpstr>Gad &amp; Nathan Prophets to David</vt:lpstr>
      <vt:lpstr>Gad &amp; Nathan Prophets to David</vt:lpstr>
      <vt:lpstr>Gad &amp; Nathan Prophets to David</vt:lpstr>
      <vt:lpstr>Gad &amp; Nathan Prophets to David</vt:lpstr>
      <vt:lpstr>Gad &amp; Nathan Prophets to David</vt:lpstr>
      <vt:lpstr>Gad &amp; Nathan Prophets to David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David</dc:creator>
  <cp:lastModifiedBy>David</cp:lastModifiedBy>
  <cp:revision>116</cp:revision>
  <dcterms:created xsi:type="dcterms:W3CDTF">2010-09-04T02:43:12Z</dcterms:created>
  <dcterms:modified xsi:type="dcterms:W3CDTF">2010-09-15T21:23:59Z</dcterms:modified>
</cp:coreProperties>
</file>