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86" r:id="rId3"/>
    <p:sldId id="287" r:id="rId4"/>
    <p:sldId id="288" r:id="rId5"/>
    <p:sldId id="289" r:id="rId6"/>
    <p:sldId id="290" r:id="rId7"/>
    <p:sldId id="291" r:id="rId8"/>
    <p:sldId id="292"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BF4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95" autoAdjust="0"/>
  </p:normalViewPr>
  <p:slideViewPr>
    <p:cSldViewPr>
      <p:cViewPr varScale="1">
        <p:scale>
          <a:sx n="108" d="100"/>
          <a:sy n="108" d="100"/>
        </p:scale>
        <p:origin x="-14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D32761-6561-42A9-BEBE-BB7C206A7741}" type="datetimeFigureOut">
              <a:rPr lang="en-US" smtClean="0"/>
              <a:pPr/>
              <a:t>9/15/2010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AECA07-EDB6-413F-85ED-B8F8AEAEB5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Title Slide.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0" y="5029200"/>
            <a:ext cx="7772400" cy="555625"/>
          </a:xfrm>
        </p:spPr>
        <p:txBody>
          <a:bodyPr>
            <a:normAutofit/>
          </a:bodyPr>
          <a:lstStyle>
            <a:lvl1pPr algn="l">
              <a:defRPr sz="2800" b="1">
                <a:solidFill>
                  <a:srgbClr val="FFBF40"/>
                </a:solidFill>
                <a:effectLst>
                  <a:outerShdw blurRad="25400" dist="50800" dir="2700000" algn="ctr" rotWithShape="0">
                    <a:schemeClr val="tx1"/>
                  </a:outerShdw>
                </a:effectLst>
                <a:latin typeface="Papyru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6019800"/>
            <a:ext cx="7772400" cy="533400"/>
          </a:xfrm>
        </p:spPr>
        <p:txBody>
          <a:bodyPr>
            <a:noAutofit/>
          </a:bodyPr>
          <a:lstStyle>
            <a:lvl1pPr marL="0" indent="0" algn="l">
              <a:buNone/>
              <a:defRPr sz="3600" b="1">
                <a:solidFill>
                  <a:schemeClr val="bg1"/>
                </a:solidFill>
                <a:effectLst>
                  <a:outerShdw blurRad="25400" dist="50800" dir="2700000" algn="ctr" rotWithShape="0">
                    <a:schemeClr val="tx1"/>
                  </a:outerShdw>
                </a:effectLst>
                <a:latin typeface="Papyru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FFFF00"/>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788C96-2B84-4C15-B600-65362E39F174}" type="datetimeFigureOut">
              <a:rPr lang="en-US" smtClean="0"/>
              <a:pPr/>
              <a:t>9/15/2010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7D67062-4172-4925-A932-7FAB1DBC8A7A}"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Dunjun-Scroll_D.jpg"/>
          <p:cNvPicPr>
            <a:picLocks noChangeAspect="1"/>
          </p:cNvPicPr>
          <p:nvPr userDrawn="1"/>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2286000" y="274638"/>
            <a:ext cx="6781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76962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b="1" kern="1200">
          <a:solidFill>
            <a:schemeClr val="bg1"/>
          </a:solidFill>
          <a:effectLst>
            <a:outerShdw blurRad="25400" dist="50800" dir="2700000" algn="ctr" rotWithShape="0">
              <a:schemeClr val="tx1"/>
            </a:outerShdw>
          </a:effectLst>
          <a:latin typeface="Papyrus" pitchFamily="66" charset="0"/>
          <a:ea typeface="+mj-ea"/>
          <a:cs typeface="+mj-cs"/>
        </a:defRPr>
      </a:lvl1pPr>
    </p:titleStyle>
    <p:bodyStyle>
      <a:lvl1pPr marL="342900" indent="-342900" algn="l" defTabSz="914400" rtl="0" eaLnBrk="1" latinLnBrk="0" hangingPunct="1">
        <a:lnSpc>
          <a:spcPct val="90000"/>
        </a:lnSpc>
        <a:spcBef>
          <a:spcPct val="20000"/>
        </a:spcBef>
        <a:buFont typeface="Arial" pitchFamily="34" charset="0"/>
        <a:buChar char="•"/>
        <a:defRPr sz="3200" b="1" kern="1200">
          <a:solidFill>
            <a:schemeClr val="bg1"/>
          </a:solidFill>
          <a:effectLst>
            <a:outerShdw blurRad="25400" dist="50800" dir="2700000" algn="ctr" rotWithShape="0">
              <a:schemeClr val="tx1"/>
            </a:outerShdw>
          </a:effectLst>
          <a:latin typeface="+mn-lt"/>
          <a:ea typeface="+mn-ea"/>
          <a:cs typeface="+mn-cs"/>
        </a:defRPr>
      </a:lvl1pPr>
      <a:lvl2pPr marL="742950" indent="-285750" algn="l" defTabSz="914400" rtl="0" eaLnBrk="1" latinLnBrk="0" hangingPunct="1">
        <a:lnSpc>
          <a:spcPct val="90000"/>
        </a:lnSpc>
        <a:spcBef>
          <a:spcPct val="20000"/>
        </a:spcBef>
        <a:buFont typeface="Arial" pitchFamily="34" charset="0"/>
        <a:buChar char="–"/>
        <a:defRPr sz="2800" b="1" kern="1200">
          <a:solidFill>
            <a:schemeClr val="bg1"/>
          </a:solidFill>
          <a:effectLst>
            <a:outerShdw blurRad="25400" dist="50800" dir="2700000" algn="ctr" rotWithShape="0">
              <a:schemeClr val="tx1"/>
            </a:outerShdw>
          </a:effectLst>
          <a:latin typeface="+mn-lt"/>
          <a:ea typeface="+mn-ea"/>
          <a:cs typeface="+mn-cs"/>
        </a:defRPr>
      </a:lvl2pPr>
      <a:lvl3pPr marL="1143000" indent="-228600" algn="l" defTabSz="914400" rtl="0" eaLnBrk="1" latinLnBrk="0" hangingPunct="1">
        <a:lnSpc>
          <a:spcPct val="90000"/>
        </a:lnSpc>
        <a:spcBef>
          <a:spcPct val="20000"/>
        </a:spcBef>
        <a:buFont typeface="Arial" pitchFamily="34" charset="0"/>
        <a:buChar char="•"/>
        <a:defRPr sz="2400" b="1" kern="1200">
          <a:solidFill>
            <a:schemeClr val="bg1"/>
          </a:solidFill>
          <a:effectLst>
            <a:outerShdw blurRad="25400" dist="50800" dir="2700000" algn="ctr" rotWithShape="0">
              <a:schemeClr val="tx1"/>
            </a:outerShdw>
          </a:effectLst>
          <a:latin typeface="+mn-lt"/>
          <a:ea typeface="+mn-ea"/>
          <a:cs typeface="+mn-cs"/>
        </a:defRPr>
      </a:lvl3pPr>
      <a:lvl4pPr marL="1600200" indent="-228600" algn="l" defTabSz="914400" rtl="0" eaLnBrk="1" latinLnBrk="0" hangingPunct="1">
        <a:lnSpc>
          <a:spcPct val="90000"/>
        </a:lnSpc>
        <a:spcBef>
          <a:spcPct val="20000"/>
        </a:spcBef>
        <a:buFont typeface="Arial" pitchFamily="34" charset="0"/>
        <a:buChar char="–"/>
        <a:defRPr sz="2000" b="1" kern="1200">
          <a:solidFill>
            <a:schemeClr val="bg1"/>
          </a:solidFill>
          <a:effectLst>
            <a:outerShdw blurRad="25400" dist="50800" dir="2700000" algn="ctr" rotWithShape="0">
              <a:schemeClr val="tx1"/>
            </a:outerShdw>
          </a:effectLst>
          <a:latin typeface="+mn-lt"/>
          <a:ea typeface="+mn-ea"/>
          <a:cs typeface="+mn-cs"/>
        </a:defRPr>
      </a:lvl4pPr>
      <a:lvl5pPr marL="2057400" indent="-228600" algn="l" defTabSz="914400" rtl="0" eaLnBrk="1" latinLnBrk="0" hangingPunct="1">
        <a:lnSpc>
          <a:spcPct val="90000"/>
        </a:lnSpc>
        <a:spcBef>
          <a:spcPct val="20000"/>
        </a:spcBef>
        <a:buFont typeface="Arial" pitchFamily="34" charset="0"/>
        <a:buChar char="»"/>
        <a:defRPr sz="2000" b="1" kern="1200">
          <a:solidFill>
            <a:schemeClr val="bg1"/>
          </a:solidFill>
          <a:effectLst>
            <a:outerShdw blurRad="25400" dist="50800" dir="2700000" algn="ctr" rotWithShape="0">
              <a:schemeClr val="tx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dirty="0"/>
          </a:p>
        </p:txBody>
      </p:sp>
      <p:sp>
        <p:nvSpPr>
          <p:cNvPr id="3" name="Subtitle 2"/>
          <p:cNvSpPr>
            <a:spLocks noGrp="1"/>
          </p:cNvSpPr>
          <p:nvPr>
            <p:ph type="subTitle" idx="1"/>
          </p:nvPr>
        </p:nvSpPr>
        <p:spPr>
          <a:xfrm>
            <a:off x="0" y="5943600"/>
            <a:ext cx="7848600" cy="838200"/>
          </a:xfrm>
        </p:spPr>
        <p:txBody>
          <a:bodyPr anchor="ctr" anchorCtr="0">
            <a:noAutofit/>
          </a:bodyPr>
          <a:lstStyle/>
          <a:p>
            <a:r>
              <a:rPr lang="en-US" sz="4000" dirty="0" smtClean="0"/>
              <a:t>Gad &amp; Nathan:  </a:t>
            </a:r>
            <a:r>
              <a:rPr lang="en-US" b="0" dirty="0" smtClean="0"/>
              <a:t>Prophets to David</a:t>
            </a:r>
            <a:endParaRPr lang="en-US" sz="4000" b="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
        <p:nvSpPr>
          <p:cNvPr id="3" name="Content Placeholder 2"/>
          <p:cNvSpPr>
            <a:spLocks noGrp="1"/>
          </p:cNvSpPr>
          <p:nvPr>
            <p:ph idx="1"/>
          </p:nvPr>
        </p:nvSpPr>
        <p:spPr/>
        <p:txBody>
          <a:bodyPr/>
          <a:lstStyle/>
          <a:p>
            <a:r>
              <a:rPr lang="en-US" dirty="0" smtClean="0"/>
              <a:t>Gad is called “David’s seer”</a:t>
            </a:r>
          </a:p>
          <a:p>
            <a:pPr lvl="1"/>
            <a:r>
              <a:rPr lang="en-US" dirty="0" smtClean="0"/>
              <a:t>2 Sam. 24:11; 1 Chr. 21:9; 29:29; 2 Chr. 29:25</a:t>
            </a:r>
          </a:p>
          <a:p>
            <a:pPr lvl="1"/>
            <a:r>
              <a:rPr lang="en-US" dirty="0" smtClean="0"/>
              <a:t>“Prophet” and “seer” are used interchangeably in Scripture:</a:t>
            </a:r>
          </a:p>
          <a:p>
            <a:pPr lvl="2"/>
            <a:r>
              <a:rPr lang="en-US" dirty="0" smtClean="0"/>
              <a:t>“Formerly in Israel, when a man went to inquire of God, he spoke thus: ‘Come, let us go to the </a:t>
            </a:r>
            <a:r>
              <a:rPr lang="en-US" u="sng" dirty="0" smtClean="0"/>
              <a:t>seer</a:t>
            </a:r>
            <a:r>
              <a:rPr lang="en-US" dirty="0" smtClean="0"/>
              <a:t>’; for he who is now called a </a:t>
            </a:r>
            <a:r>
              <a:rPr lang="en-US" u="sng" dirty="0" smtClean="0"/>
              <a:t>prophet</a:t>
            </a:r>
            <a:r>
              <a:rPr lang="en-US" dirty="0" smtClean="0"/>
              <a:t> was formerly called a </a:t>
            </a:r>
            <a:r>
              <a:rPr lang="en-US" u="sng" dirty="0" smtClean="0"/>
              <a:t>seer</a:t>
            </a:r>
            <a:r>
              <a:rPr lang="en-US" dirty="0" smtClean="0"/>
              <a:t>” (1 Sam. 9:9).</a:t>
            </a:r>
          </a:p>
          <a:p>
            <a:pPr lvl="1"/>
            <a:r>
              <a:rPr lang="en-US" dirty="0" smtClean="0"/>
              <a:t>Some suggest distinguish:</a:t>
            </a:r>
          </a:p>
          <a:p>
            <a:pPr lvl="2"/>
            <a:r>
              <a:rPr lang="en-US" dirty="0" smtClean="0"/>
              <a:t>Prophet – the objective or active work</a:t>
            </a:r>
          </a:p>
          <a:p>
            <a:pPr lvl="2"/>
            <a:r>
              <a:rPr lang="en-US" dirty="0" smtClean="0"/>
              <a:t>Seer – the subjective method of receiving divine revelation, by “seeing”</a:t>
            </a:r>
          </a:p>
          <a:p>
            <a:pPr lvl="2"/>
            <a:endParaRPr lang="en-US" dirty="0" smtClean="0"/>
          </a:p>
          <a:p>
            <a:pPr lvl="2"/>
            <a:endParaRPr lang="en-US" dirty="0"/>
          </a:p>
        </p:txBody>
      </p:sp>
      <p:sp>
        <p:nvSpPr>
          <p:cNvPr id="4" name="Rectangle 3"/>
          <p:cNvSpPr/>
          <p:nvPr/>
        </p:nvSpPr>
        <p:spPr>
          <a:xfrm>
            <a:off x="109978" y="1828800"/>
            <a:ext cx="889987" cy="258532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G</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D</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anim calcmode="lin" valueType="num">
                                      <p:cBhvr>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anim calcmode="lin" valueType="num">
                                      <p:cBhvr>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Pre-Reign – God Wanted David among the People, Ready to Be King (1 Sam. 22:1-5)</a:t>
            </a:r>
          </a:p>
          <a:p>
            <a:pPr lvl="1"/>
            <a:r>
              <a:rPr lang="en-US" dirty="0" smtClean="0"/>
              <a:t>David fled for his life from Saul &amp; the king of Gath to the Cave of </a:t>
            </a:r>
            <a:r>
              <a:rPr lang="en-US" dirty="0" err="1" smtClean="0"/>
              <a:t>Adullam</a:t>
            </a:r>
            <a:r>
              <a:rPr lang="en-US" dirty="0" smtClean="0"/>
              <a:t> for safety</a:t>
            </a:r>
          </a:p>
          <a:p>
            <a:pPr lvl="2"/>
            <a:r>
              <a:rPr lang="en-US" dirty="0" smtClean="0"/>
              <a:t>Everyone in the kingdom who was in distress, debt or discontented gathered to him &amp; he became captain over them (about 400 men)</a:t>
            </a:r>
          </a:p>
          <a:p>
            <a:pPr lvl="1"/>
            <a:r>
              <a:rPr lang="en-US" dirty="0" smtClean="0"/>
              <a:t>The prophet Gad told David:</a:t>
            </a:r>
          </a:p>
          <a:p>
            <a:pPr lvl="2"/>
            <a:r>
              <a:rPr lang="en-US" dirty="0" smtClean="0"/>
              <a:t>“Do not stay in the stronghold; depart, and go to the land of Judah.”</a:t>
            </a:r>
          </a:p>
          <a:p>
            <a:pPr lvl="2"/>
            <a:r>
              <a:rPr lang="en-US" dirty="0" smtClean="0"/>
              <a:t>David was gaining a following; Saul was losing his.</a:t>
            </a:r>
          </a:p>
          <a:p>
            <a:pPr lvl="2"/>
            <a:r>
              <a:rPr lang="en-US" dirty="0" smtClean="0"/>
              <a:t>David needed to appear to the people as a leader.</a:t>
            </a:r>
            <a:endParaRPr lang="en-US" dirty="0"/>
          </a:p>
        </p:txBody>
      </p:sp>
      <p:sp>
        <p:nvSpPr>
          <p:cNvPr id="4" name="Rectangle 3"/>
          <p:cNvSpPr/>
          <p:nvPr/>
        </p:nvSpPr>
        <p:spPr>
          <a:xfrm>
            <a:off x="109978" y="1828800"/>
            <a:ext cx="889987" cy="258532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G</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D</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anim calcmode="lin" valueType="num">
                                      <p:cBhvr>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anim calcmode="lin" valueType="num">
                                      <p:cBhvr>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anim calcmode="lin" valueType="num">
                                      <p:cBhvr>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1500"/>
                            </p:stCondLst>
                            <p:childTnLst>
                              <p:par>
                                <p:cTn id="43" presetID="42"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anim calcmode="lin" valueType="num">
                                      <p:cBhvr>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Early-Reign – God Promised to Establish David’s Throne Forever (2 Sam. 7:1-17)</a:t>
            </a:r>
          </a:p>
          <a:p>
            <a:pPr lvl="1"/>
            <a:r>
              <a:rPr lang="en-US" dirty="0" smtClean="0"/>
              <a:t>At first, Nathan gives David his opinion (v. 3)</a:t>
            </a:r>
          </a:p>
          <a:p>
            <a:pPr lvl="1"/>
            <a:r>
              <a:rPr lang="en-US" dirty="0" smtClean="0"/>
              <a:t>Then, God tells Nathan what to say</a:t>
            </a:r>
          </a:p>
          <a:p>
            <a:pPr lvl="2"/>
            <a:r>
              <a:rPr lang="en-US" dirty="0" smtClean="0"/>
              <a:t>Do not build a house for God</a:t>
            </a:r>
          </a:p>
          <a:p>
            <a:pPr lvl="2"/>
            <a:r>
              <a:rPr lang="en-US" dirty="0" smtClean="0"/>
              <a:t>The Lord will build you a house – 1 Chr. 17:10</a:t>
            </a:r>
          </a:p>
          <a:p>
            <a:pPr lvl="2"/>
            <a:r>
              <a:rPr lang="en-US" dirty="0" smtClean="0"/>
              <a:t>The Lord will set up your seed &amp; est. his kingdom</a:t>
            </a:r>
          </a:p>
          <a:p>
            <a:pPr lvl="2"/>
            <a:r>
              <a:rPr lang="en-US" dirty="0" smtClean="0"/>
              <a:t>Your seed (Solomon) </a:t>
            </a:r>
            <a:r>
              <a:rPr lang="en-US" dirty="0" smtClean="0"/>
              <a:t>will build a house for God</a:t>
            </a:r>
          </a:p>
          <a:p>
            <a:pPr lvl="2"/>
            <a:r>
              <a:rPr lang="en-US" dirty="0" smtClean="0"/>
              <a:t>The Lord will establish his throne forever</a:t>
            </a:r>
          </a:p>
          <a:p>
            <a:pPr lvl="3"/>
            <a:r>
              <a:rPr lang="en-US" dirty="0" smtClean="0"/>
              <a:t>Luke 1:32-33 – “The Lord God will give Him the throne of His father David.  And He will reign over the house of Jacob forever, and of His kingdom there will be no end.”</a:t>
            </a:r>
          </a:p>
          <a:p>
            <a:pPr lvl="3"/>
            <a:endParaRPr lang="en-US" dirty="0"/>
          </a:p>
        </p:txBody>
      </p:sp>
      <p:sp>
        <p:nvSpPr>
          <p:cNvPr id="4" name="Rectangle 3"/>
          <p:cNvSpPr/>
          <p:nvPr/>
        </p:nvSpPr>
        <p:spPr>
          <a:xfrm>
            <a:off x="120397" y="1828800"/>
            <a:ext cx="869149" cy="507831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H</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1500"/>
                            </p:stCondLst>
                            <p:childTnLst>
                              <p:par>
                                <p:cTn id="42" presetID="42"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anim calcmode="lin" valueType="num">
                                      <p:cBhvr>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500"/>
                                        <p:tgtEl>
                                          <p:spTgt spid="3">
                                            <p:txEl>
                                              <p:pRg st="6" end="6"/>
                                            </p:txEl>
                                          </p:spTgt>
                                        </p:tgtEl>
                                      </p:cBhvr>
                                    </p:animEffect>
                                    <p:anim calcmode="lin" valueType="num">
                                      <p:cBhvr>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500"/>
                            </p:stCondLst>
                            <p:childTnLst>
                              <p:par>
                                <p:cTn id="55" presetID="42" presetClass="entr" presetSubtype="0"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anim calcmode="lin" valueType="num">
                                      <p:cBhvr>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1000"/>
                            </p:stCondLst>
                            <p:childTnLst>
                              <p:par>
                                <p:cTn id="61" presetID="42" presetClass="entr" presetSubtype="0" fill="hold" grpId="0" nodeType="after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500"/>
                                        <p:tgtEl>
                                          <p:spTgt spid="3">
                                            <p:txEl>
                                              <p:pRg st="8" end="8"/>
                                            </p:txEl>
                                          </p:spTgt>
                                        </p:tgtEl>
                                      </p:cBhvr>
                                    </p:animEffect>
                                    <p:anim calcmode="lin" valueType="num">
                                      <p:cBhvr>
                                        <p:cTn id="6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Mid-Reign – God Pronounced Judgment upon David for His Sin (2 Sam. 12:1-25)</a:t>
            </a:r>
          </a:p>
          <a:p>
            <a:pPr lvl="1"/>
            <a:r>
              <a:rPr lang="en-US" dirty="0" smtClean="0"/>
              <a:t>Nathan tells a parable </a:t>
            </a:r>
            <a:r>
              <a:rPr lang="en-US" dirty="0" smtClean="0"/>
              <a:t>about a little ewe lamb &amp; </a:t>
            </a:r>
            <a:r>
              <a:rPr lang="en-US" dirty="0" smtClean="0"/>
              <a:t>David unknowingly condemns himself</a:t>
            </a:r>
          </a:p>
          <a:p>
            <a:pPr lvl="1"/>
            <a:r>
              <a:rPr lang="en-US" dirty="0" smtClean="0"/>
              <a:t>God’s judgment for sin is outlined by Nathan</a:t>
            </a:r>
          </a:p>
          <a:p>
            <a:pPr lvl="2"/>
            <a:r>
              <a:rPr lang="en-US" dirty="0" smtClean="0"/>
              <a:t>“You are the man!”  </a:t>
            </a:r>
            <a:r>
              <a:rPr lang="en-US" b="0" dirty="0" smtClean="0"/>
              <a:t>(must have been tough to say)</a:t>
            </a:r>
          </a:p>
          <a:p>
            <a:pPr lvl="2"/>
            <a:r>
              <a:rPr lang="en-US" dirty="0" smtClean="0"/>
              <a:t>“The sword shall never depart from your house.”</a:t>
            </a:r>
          </a:p>
          <a:p>
            <a:pPr lvl="3"/>
            <a:r>
              <a:rPr lang="en-US" dirty="0" smtClean="0"/>
              <a:t>David had said the rich man should restore fourfold</a:t>
            </a:r>
          </a:p>
          <a:p>
            <a:pPr lvl="4"/>
            <a:r>
              <a:rPr lang="en-US" dirty="0" smtClean="0"/>
              <a:t>The baby died – 2 Sam. 12:18</a:t>
            </a:r>
          </a:p>
          <a:p>
            <a:pPr lvl="4"/>
            <a:r>
              <a:rPr lang="en-US" dirty="0" err="1" smtClean="0"/>
              <a:t>Amnon</a:t>
            </a:r>
            <a:r>
              <a:rPr lang="en-US" dirty="0" smtClean="0"/>
              <a:t> was killed by Absalom – 2 Sam. 13:32</a:t>
            </a:r>
          </a:p>
          <a:p>
            <a:pPr lvl="4"/>
            <a:r>
              <a:rPr lang="en-US" dirty="0" smtClean="0"/>
              <a:t>Absalom died in his rebellion – 2 Sam. 18:15</a:t>
            </a:r>
          </a:p>
          <a:p>
            <a:pPr lvl="4"/>
            <a:r>
              <a:rPr lang="en-US" dirty="0" err="1" smtClean="0"/>
              <a:t>Adonijah</a:t>
            </a:r>
            <a:r>
              <a:rPr lang="en-US" dirty="0" smtClean="0"/>
              <a:t> was killed by Solomon – 1 Kings 2:25</a:t>
            </a:r>
          </a:p>
          <a:p>
            <a:pPr lvl="2"/>
            <a:endParaRPr lang="en-US" dirty="0"/>
          </a:p>
        </p:txBody>
      </p:sp>
      <p:sp>
        <p:nvSpPr>
          <p:cNvPr id="4" name="Rectangle 3"/>
          <p:cNvSpPr/>
          <p:nvPr/>
        </p:nvSpPr>
        <p:spPr>
          <a:xfrm>
            <a:off x="120397" y="1828800"/>
            <a:ext cx="869149" cy="507831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H</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
                            </p:stCondLst>
                            <p:childTnLst>
                              <p:par>
                                <p:cTn id="39" presetID="42" presetClass="entr" presetSubtype="0"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anim calcmode="lin" valueType="num">
                                      <p:cBhvr>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anim calcmode="lin" valueType="num">
                                      <p:cBhvr>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
                            </p:stCondLst>
                            <p:childTnLst>
                              <p:par>
                                <p:cTn id="52" presetID="42" presetClass="entr" presetSubtype="0" fill="hold"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500"/>
                                        <p:tgtEl>
                                          <p:spTgt spid="3">
                                            <p:txEl>
                                              <p:pRg st="7" end="7"/>
                                            </p:txEl>
                                          </p:spTgt>
                                        </p:tgtEl>
                                      </p:cBhvr>
                                    </p:animEffect>
                                    <p:anim calcmode="lin" valueType="num">
                                      <p:cBhvr>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1000"/>
                            </p:stCondLst>
                            <p:childTnLst>
                              <p:par>
                                <p:cTn id="58" presetID="42" presetClass="entr" presetSubtype="0" fill="hold"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500"/>
                                        <p:tgtEl>
                                          <p:spTgt spid="3">
                                            <p:txEl>
                                              <p:pRg st="8" end="8"/>
                                            </p:txEl>
                                          </p:spTgt>
                                        </p:tgtEl>
                                      </p:cBhvr>
                                    </p:animEffect>
                                    <p:anim calcmode="lin" valueType="num">
                                      <p:cBhvr>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1500"/>
                            </p:stCondLst>
                            <p:childTnLst>
                              <p:par>
                                <p:cTn id="64" presetID="42" presetClass="entr" presetSubtype="0" fill="hold"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500"/>
                                        <p:tgtEl>
                                          <p:spTgt spid="3">
                                            <p:txEl>
                                              <p:pRg st="9" end="9"/>
                                            </p:txEl>
                                          </p:spTgt>
                                        </p:tgtEl>
                                      </p:cBhvr>
                                    </p:animEffect>
                                    <p:anim calcmode="lin" valueType="num">
                                      <p:cBhvr>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848600" cy="5029200"/>
          </a:xfrm>
        </p:spPr>
        <p:txBody>
          <a:bodyPr>
            <a:normAutofit/>
          </a:bodyPr>
          <a:lstStyle/>
          <a:p>
            <a:r>
              <a:rPr lang="en-US" dirty="0" smtClean="0"/>
              <a:t>Mid-Reign – God Pronounced Judgment upon David for His Sin (2 Sam. 12:1-25)</a:t>
            </a:r>
          </a:p>
          <a:p>
            <a:pPr lvl="1"/>
            <a:r>
              <a:rPr lang="en-US" dirty="0" smtClean="0"/>
              <a:t>Nathan tells a parable &amp; David unknowingly condemns himself</a:t>
            </a:r>
          </a:p>
          <a:p>
            <a:pPr lvl="1"/>
            <a:r>
              <a:rPr lang="en-US" dirty="0" smtClean="0"/>
              <a:t>God’s judgment for sin is outlined by Nathan</a:t>
            </a:r>
          </a:p>
          <a:p>
            <a:pPr lvl="2"/>
            <a:r>
              <a:rPr lang="en-US" dirty="0" smtClean="0"/>
              <a:t>“You are the man!”</a:t>
            </a:r>
          </a:p>
          <a:p>
            <a:pPr lvl="2"/>
            <a:r>
              <a:rPr lang="en-US" dirty="0" smtClean="0"/>
              <a:t>“The sword shall never depart from your house.”</a:t>
            </a:r>
          </a:p>
          <a:p>
            <a:pPr lvl="2"/>
            <a:r>
              <a:rPr lang="en-US" dirty="0" smtClean="0"/>
              <a:t>David said, “I have sinned against the Lord.”</a:t>
            </a:r>
          </a:p>
          <a:p>
            <a:pPr lvl="2"/>
            <a:r>
              <a:rPr lang="en-US" dirty="0" smtClean="0"/>
              <a:t>“The Lord put away your sin, but the child will die.”</a:t>
            </a:r>
          </a:p>
          <a:p>
            <a:pPr lvl="1">
              <a:spcBef>
                <a:spcPts val="300"/>
              </a:spcBef>
            </a:pPr>
            <a:r>
              <a:rPr lang="en-US" dirty="0" smtClean="0"/>
              <a:t>Solomon is born later (name = “peaceable”)</a:t>
            </a:r>
          </a:p>
          <a:p>
            <a:pPr lvl="2">
              <a:spcBef>
                <a:spcPts val="200"/>
              </a:spcBef>
            </a:pPr>
            <a:r>
              <a:rPr lang="en-US" dirty="0" smtClean="0"/>
              <a:t>Nathan was sent by the Lord to call him </a:t>
            </a:r>
            <a:r>
              <a:rPr lang="en-US" dirty="0" err="1" smtClean="0"/>
              <a:t>Jedidiah</a:t>
            </a:r>
            <a:r>
              <a:rPr lang="en-US" dirty="0" smtClean="0"/>
              <a:t>, “beloved of the Lord.”</a:t>
            </a:r>
          </a:p>
        </p:txBody>
      </p:sp>
      <p:sp>
        <p:nvSpPr>
          <p:cNvPr id="4" name="Rectangle 3"/>
          <p:cNvSpPr/>
          <p:nvPr/>
        </p:nvSpPr>
        <p:spPr>
          <a:xfrm>
            <a:off x="120397" y="1828800"/>
            <a:ext cx="869149" cy="507831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H</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anim calcmode="lin" valueType="num">
                                      <p:cBhvr>
                                        <p:cTn id="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500"/>
                                        <p:tgtEl>
                                          <p:spTgt spid="3">
                                            <p:txEl>
                                              <p:pRg st="6" end="6"/>
                                            </p:txEl>
                                          </p:spTgt>
                                        </p:tgtEl>
                                      </p:cBhvr>
                                    </p:animEffect>
                                    <p:anim calcmode="lin" valueType="num">
                                      <p:cBhvr>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anim calcmode="lin" valueType="num">
                                      <p:cBhvr>
                                        <p:cTn id="2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anim calcmode="lin" valueType="num">
                                      <p:cBhvr>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848600" cy="5029200"/>
          </a:xfrm>
        </p:spPr>
        <p:txBody>
          <a:bodyPr>
            <a:normAutofit lnSpcReduction="10000"/>
          </a:bodyPr>
          <a:lstStyle/>
          <a:p>
            <a:pPr>
              <a:lnSpc>
                <a:spcPct val="95000"/>
              </a:lnSpc>
            </a:pPr>
            <a:r>
              <a:rPr lang="en-US" dirty="0" smtClean="0"/>
              <a:t>Late-Reign – God Brought Judgment Again on David for His Sin (2 Sam. 24:10-19)</a:t>
            </a:r>
          </a:p>
          <a:p>
            <a:pPr lvl="1">
              <a:lnSpc>
                <a:spcPct val="95000"/>
              </a:lnSpc>
            </a:pPr>
            <a:r>
              <a:rPr lang="en-US" dirty="0" smtClean="0"/>
              <a:t>David sinned by numbering the people </a:t>
            </a:r>
          </a:p>
          <a:p>
            <a:pPr lvl="2">
              <a:lnSpc>
                <a:spcPct val="95000"/>
              </a:lnSpc>
            </a:pPr>
            <a:r>
              <a:rPr lang="en-US" dirty="0" smtClean="0"/>
              <a:t>“David’s heart condemned him”</a:t>
            </a:r>
          </a:p>
          <a:p>
            <a:pPr lvl="2">
              <a:lnSpc>
                <a:spcPct val="95000"/>
              </a:lnSpc>
            </a:pPr>
            <a:r>
              <a:rPr lang="en-US" dirty="0" smtClean="0"/>
              <a:t>He prayed to God, confessed &amp; begged forgiveness</a:t>
            </a:r>
          </a:p>
          <a:p>
            <a:pPr lvl="1">
              <a:lnSpc>
                <a:spcPct val="95000"/>
              </a:lnSpc>
            </a:pPr>
            <a:r>
              <a:rPr lang="en-US" dirty="0" smtClean="0"/>
              <a:t>Gad spoke to David of three punishments that God offered &amp; told David to choose one</a:t>
            </a:r>
          </a:p>
          <a:p>
            <a:pPr lvl="2">
              <a:lnSpc>
                <a:spcPct val="95000"/>
              </a:lnSpc>
            </a:pPr>
            <a:r>
              <a:rPr lang="en-US" dirty="0" smtClean="0"/>
              <a:t>David fell into the mercies of God </a:t>
            </a:r>
            <a:r>
              <a:rPr lang="en-US" b="0" dirty="0" smtClean="0"/>
              <a:t>(please not man)</a:t>
            </a:r>
            <a:endParaRPr lang="en-US" dirty="0" smtClean="0"/>
          </a:p>
          <a:p>
            <a:pPr lvl="2">
              <a:lnSpc>
                <a:spcPct val="95000"/>
              </a:lnSpc>
            </a:pPr>
            <a:r>
              <a:rPr lang="en-US" dirty="0" smtClean="0"/>
              <a:t>Plague upon Israel – David pleaded for the people</a:t>
            </a:r>
          </a:p>
          <a:p>
            <a:pPr lvl="1">
              <a:lnSpc>
                <a:spcPct val="95000"/>
              </a:lnSpc>
            </a:pPr>
            <a:r>
              <a:rPr lang="en-US" dirty="0" smtClean="0"/>
              <a:t>Gad instructed David to build </a:t>
            </a:r>
            <a:r>
              <a:rPr lang="en-US" dirty="0" smtClean="0"/>
              <a:t>an </a:t>
            </a:r>
            <a:r>
              <a:rPr lang="en-US" dirty="0" smtClean="0"/>
              <a:t>altar to the Lord on the threshing floor of </a:t>
            </a:r>
            <a:r>
              <a:rPr lang="en-US" dirty="0" err="1" smtClean="0"/>
              <a:t>Araunah</a:t>
            </a:r>
            <a:endParaRPr lang="en-US" dirty="0" smtClean="0"/>
          </a:p>
          <a:p>
            <a:pPr lvl="2">
              <a:lnSpc>
                <a:spcPct val="95000"/>
              </a:lnSpc>
            </a:pPr>
            <a:r>
              <a:rPr lang="en-US" dirty="0" smtClean="0"/>
              <a:t>Believed to be where Solomon built the temple</a:t>
            </a:r>
          </a:p>
          <a:p>
            <a:pPr lvl="2">
              <a:lnSpc>
                <a:spcPct val="95000"/>
              </a:lnSpc>
            </a:pPr>
            <a:endParaRPr lang="en-US" dirty="0"/>
          </a:p>
        </p:txBody>
      </p:sp>
      <p:sp>
        <p:nvSpPr>
          <p:cNvPr id="4" name="Rectangle 3"/>
          <p:cNvSpPr/>
          <p:nvPr/>
        </p:nvSpPr>
        <p:spPr>
          <a:xfrm>
            <a:off x="109978" y="1828800"/>
            <a:ext cx="889987" cy="258532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G</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D</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anim calcmode="lin" valueType="num">
                                      <p:cBhvr>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grpId="0"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500"/>
                                        <p:tgtEl>
                                          <p:spTgt spid="3">
                                            <p:txEl>
                                              <p:pRg st="6" end="6"/>
                                            </p:txEl>
                                          </p:spTgt>
                                        </p:tgtEl>
                                      </p:cBhvr>
                                    </p:animEffect>
                                    <p:anim calcmode="lin" valueType="num">
                                      <p:cBhvr>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anim calcmode="lin" valueType="num">
                                      <p:cBhvr>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500"/>
                            </p:stCondLst>
                            <p:childTnLst>
                              <p:par>
                                <p:cTn id="61" presetID="42" presetClass="entr" presetSubtype="0" fill="hold" grpId="0" nodeType="after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500"/>
                                        <p:tgtEl>
                                          <p:spTgt spid="3">
                                            <p:txEl>
                                              <p:pRg st="8" end="8"/>
                                            </p:txEl>
                                          </p:spTgt>
                                        </p:tgtEl>
                                      </p:cBhvr>
                                    </p:animEffect>
                                    <p:anim calcmode="lin" valueType="num">
                                      <p:cBhvr>
                                        <p:cTn id="6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772400" cy="5029200"/>
          </a:xfrm>
        </p:spPr>
        <p:txBody>
          <a:bodyPr>
            <a:normAutofit/>
          </a:bodyPr>
          <a:lstStyle/>
          <a:p>
            <a:r>
              <a:rPr lang="en-US" dirty="0" smtClean="0"/>
              <a:t>Post-Reign – God Protected David’s Throne  By Securing Solomon as King (1 Kg. 1:8-53)</a:t>
            </a:r>
          </a:p>
          <a:p>
            <a:pPr lvl="1"/>
            <a:r>
              <a:rPr lang="en-US" dirty="0" smtClean="0"/>
              <a:t>David was very old and dying</a:t>
            </a:r>
          </a:p>
          <a:p>
            <a:pPr lvl="1"/>
            <a:r>
              <a:rPr lang="en-US" dirty="0" smtClean="0"/>
              <a:t>His son, </a:t>
            </a:r>
            <a:r>
              <a:rPr lang="en-US" dirty="0" err="1" smtClean="0"/>
              <a:t>Adonijah</a:t>
            </a:r>
            <a:r>
              <a:rPr lang="en-US" dirty="0" smtClean="0"/>
              <a:t>, conspired to be the king</a:t>
            </a:r>
          </a:p>
          <a:p>
            <a:pPr lvl="1"/>
            <a:r>
              <a:rPr lang="en-US" dirty="0" smtClean="0"/>
              <a:t>Nathan went to Bathsheba, then to David</a:t>
            </a:r>
          </a:p>
          <a:p>
            <a:pPr lvl="2"/>
            <a:r>
              <a:rPr lang="en-US" dirty="0" smtClean="0"/>
              <a:t>Did David not swear by the Lord that Solomon would be king?</a:t>
            </a:r>
          </a:p>
          <a:p>
            <a:pPr lvl="3"/>
            <a:r>
              <a:rPr lang="en-US" dirty="0" smtClean="0"/>
              <a:t>God had actually chosen Solomon as king before his birth – 1 Chr. 22:9</a:t>
            </a:r>
          </a:p>
          <a:p>
            <a:pPr lvl="1"/>
            <a:r>
              <a:rPr lang="en-US" dirty="0" smtClean="0"/>
              <a:t>David sent Nathan, et al. to anoint Solomon</a:t>
            </a:r>
          </a:p>
          <a:p>
            <a:pPr lvl="1"/>
            <a:r>
              <a:rPr lang="en-US" dirty="0" smtClean="0"/>
              <a:t>Nathan anointed Solomon king of Israel</a:t>
            </a:r>
          </a:p>
          <a:p>
            <a:pPr lvl="2"/>
            <a:endParaRPr lang="en-US" dirty="0"/>
          </a:p>
        </p:txBody>
      </p:sp>
      <p:sp>
        <p:nvSpPr>
          <p:cNvPr id="4" name="Rectangle 3"/>
          <p:cNvSpPr/>
          <p:nvPr/>
        </p:nvSpPr>
        <p:spPr>
          <a:xfrm>
            <a:off x="120397" y="1828800"/>
            <a:ext cx="869149" cy="5078313"/>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T</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H</a:t>
            </a:r>
          </a:p>
          <a:p>
            <a:pPr algn="ctr"/>
            <a:r>
              <a:rPr lang="en-US" sz="5400" b="1" cap="none" spc="0"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A</a:t>
            </a:r>
          </a:p>
          <a:p>
            <a:pPr algn="ctr"/>
            <a:r>
              <a:rPr lang="en-US" sz="5400" b="1" dirty="0" smtClean="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rPr>
              <a:t>N</a:t>
            </a:r>
            <a:endParaRPr lang="en-US" sz="5400" b="1" cap="none" spc="0" dirty="0">
              <a:ln w="11430"/>
              <a:gradFill>
                <a:gsLst>
                  <a:gs pos="0">
                    <a:srgbClr val="FFFF00"/>
                  </a:gs>
                  <a:gs pos="25000">
                    <a:srgbClr val="FFCC00"/>
                  </a:gs>
                  <a:gs pos="50000">
                    <a:srgbClr val="FFBF40"/>
                  </a:gs>
                  <a:gs pos="75000">
                    <a:srgbClr val="CC9900"/>
                  </a:gs>
                  <a:gs pos="100000">
                    <a:schemeClr val="accent6">
                      <a:tint val="90000"/>
                      <a:satMod val="120000"/>
                    </a:schemeClr>
                  </a:gs>
                </a:gsLst>
                <a:lin ang="5400000"/>
              </a:gradFill>
              <a:effectLst>
                <a:outerShdw blurRad="80000" dist="40000" dir="5040000" algn="tl">
                  <a:srgbClr val="000000">
                    <a:alpha val="30000"/>
                  </a:srgbClr>
                </a:outerShdw>
              </a:effectLst>
              <a:latin typeface="Papyrus" pitchFamily="66" charset="0"/>
            </a:endParaRP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anim calcmode="lin" valueType="num">
                                      <p:cBhvr>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500"/>
                                        <p:tgtEl>
                                          <p:spTgt spid="3">
                                            <p:txEl>
                                              <p:pRg st="6" end="6"/>
                                            </p:txEl>
                                          </p:spTgt>
                                        </p:tgtEl>
                                      </p:cBhvr>
                                    </p:animEffect>
                                    <p:anim calcmode="lin" valueType="num">
                                      <p:cBhvr>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500"/>
                            </p:stCondLst>
                            <p:childTnLst>
                              <p:par>
                                <p:cTn id="55" presetID="42" presetClass="entr" presetSubtype="0" fill="hold"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anim calcmode="lin" valueType="num">
                                      <p:cBhvr>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848600" cy="5029200"/>
          </a:xfrm>
        </p:spPr>
        <p:txBody>
          <a:bodyPr>
            <a:normAutofit fontScale="85000" lnSpcReduction="20000"/>
          </a:bodyPr>
          <a:lstStyle/>
          <a:p>
            <a:pPr>
              <a:lnSpc>
                <a:spcPct val="100000"/>
              </a:lnSpc>
              <a:spcBef>
                <a:spcPts val="400"/>
              </a:spcBef>
            </a:pPr>
            <a:r>
              <a:rPr lang="en-US" dirty="0" smtClean="0"/>
              <a:t>The Influence of Gad &amp; Nathan Continued</a:t>
            </a:r>
            <a:endParaRPr lang="en-US" dirty="0" smtClean="0"/>
          </a:p>
          <a:p>
            <a:pPr lvl="1">
              <a:lnSpc>
                <a:spcPct val="100000"/>
              </a:lnSpc>
              <a:spcBef>
                <a:spcPts val="400"/>
              </a:spcBef>
            </a:pPr>
            <a:r>
              <a:rPr lang="en-US" sz="2600" dirty="0" smtClean="0"/>
              <a:t>1 Chron. 29:29 </a:t>
            </a:r>
          </a:p>
          <a:p>
            <a:pPr lvl="2">
              <a:lnSpc>
                <a:spcPct val="100000"/>
              </a:lnSpc>
              <a:spcBef>
                <a:spcPts val="400"/>
              </a:spcBef>
            </a:pPr>
            <a:r>
              <a:rPr lang="en-US" sz="2600" dirty="0" smtClean="0"/>
              <a:t>Now </a:t>
            </a:r>
            <a:r>
              <a:rPr lang="en-US" sz="2600" u="sng" dirty="0" smtClean="0"/>
              <a:t>the acts of King David</a:t>
            </a:r>
            <a:r>
              <a:rPr lang="en-US" sz="2600" dirty="0" smtClean="0"/>
              <a:t>, first and last, indeed they are </a:t>
            </a:r>
            <a:r>
              <a:rPr lang="en-US" sz="2600" u="sng" dirty="0" smtClean="0"/>
              <a:t>written in the book of Samuel the seer, in the book of Nathan the prophet</a:t>
            </a:r>
            <a:r>
              <a:rPr lang="en-US" sz="2600" dirty="0" smtClean="0"/>
              <a:t>, and in the book of Gad the seer,</a:t>
            </a:r>
          </a:p>
          <a:p>
            <a:pPr lvl="1">
              <a:lnSpc>
                <a:spcPct val="100000"/>
              </a:lnSpc>
              <a:spcBef>
                <a:spcPts val="400"/>
              </a:spcBef>
            </a:pPr>
            <a:r>
              <a:rPr lang="en-US" sz="2600" dirty="0" smtClean="0"/>
              <a:t>2 Chron. 9:29 </a:t>
            </a:r>
          </a:p>
          <a:p>
            <a:pPr lvl="2">
              <a:lnSpc>
                <a:spcPct val="100000"/>
              </a:lnSpc>
              <a:spcBef>
                <a:spcPts val="400"/>
              </a:spcBef>
            </a:pPr>
            <a:r>
              <a:rPr lang="en-US" sz="2600" dirty="0" smtClean="0"/>
              <a:t>Now the rest of </a:t>
            </a:r>
            <a:r>
              <a:rPr lang="en-US" sz="2600" u="sng" dirty="0" smtClean="0"/>
              <a:t>the acts of Solomon</a:t>
            </a:r>
            <a:r>
              <a:rPr lang="en-US" sz="2600" dirty="0" smtClean="0"/>
              <a:t>, first and last, are they not </a:t>
            </a:r>
            <a:r>
              <a:rPr lang="en-US" sz="2600" u="sng" dirty="0" smtClean="0"/>
              <a:t>written in the book of Nathan the prophet</a:t>
            </a:r>
            <a:r>
              <a:rPr lang="en-US" sz="2600" dirty="0" smtClean="0"/>
              <a:t>, in the prophecy of </a:t>
            </a:r>
            <a:r>
              <a:rPr lang="en-US" sz="2600" dirty="0" err="1" smtClean="0"/>
              <a:t>Ahijah</a:t>
            </a:r>
            <a:r>
              <a:rPr lang="en-US" sz="2600" dirty="0" smtClean="0"/>
              <a:t> the </a:t>
            </a:r>
            <a:r>
              <a:rPr lang="en-US" sz="2600" dirty="0" err="1" smtClean="0"/>
              <a:t>Shilonite</a:t>
            </a:r>
            <a:r>
              <a:rPr lang="en-US" sz="2600" dirty="0" smtClean="0"/>
              <a:t>, and in the visions of </a:t>
            </a:r>
            <a:r>
              <a:rPr lang="en-US" sz="2600" dirty="0" err="1" smtClean="0"/>
              <a:t>Iddo</a:t>
            </a:r>
            <a:r>
              <a:rPr lang="en-US" sz="2600" dirty="0" smtClean="0"/>
              <a:t> the seer concerning Jeroboam the son of </a:t>
            </a:r>
            <a:r>
              <a:rPr lang="en-US" sz="2600" dirty="0" err="1" smtClean="0"/>
              <a:t>Nebat</a:t>
            </a:r>
            <a:r>
              <a:rPr lang="en-US" sz="2600" dirty="0" smtClean="0"/>
              <a:t>?</a:t>
            </a:r>
          </a:p>
          <a:p>
            <a:pPr lvl="1">
              <a:lnSpc>
                <a:spcPct val="100000"/>
              </a:lnSpc>
              <a:spcBef>
                <a:spcPts val="400"/>
              </a:spcBef>
            </a:pPr>
            <a:r>
              <a:rPr lang="en-US" sz="2600" dirty="0" smtClean="0"/>
              <a:t>2 Chron. 29:25 </a:t>
            </a:r>
          </a:p>
          <a:p>
            <a:pPr lvl="2">
              <a:lnSpc>
                <a:spcPct val="100000"/>
              </a:lnSpc>
              <a:spcBef>
                <a:spcPts val="400"/>
              </a:spcBef>
            </a:pPr>
            <a:r>
              <a:rPr lang="en-US" sz="2600" dirty="0" smtClean="0"/>
              <a:t>Hezekiah stationed the Levites in the house of the LORD with cymbals, with stringed instruments, and with harps, </a:t>
            </a:r>
            <a:r>
              <a:rPr lang="en-US" sz="2600" u="sng" dirty="0" smtClean="0"/>
              <a:t>according to the commandment of David, of Gad the king's seer, and of Nathan the prophet</a:t>
            </a:r>
            <a:r>
              <a:rPr lang="en-US" sz="2600" dirty="0" smtClean="0"/>
              <a:t>; for </a:t>
            </a:r>
            <a:r>
              <a:rPr lang="en-US" sz="2600" u="sng" dirty="0" smtClean="0"/>
              <a:t>thus was the commandment of the LORD by his prophets</a:t>
            </a:r>
            <a:r>
              <a:rPr lang="en-US" sz="2600" dirty="0" smtClean="0"/>
              <a:t>.</a:t>
            </a:r>
          </a:p>
        </p:txBody>
      </p:sp>
      <p:sp>
        <p:nvSpPr>
          <p:cNvPr id="6" name="Title 1"/>
          <p:cNvSpPr>
            <a:spLocks noGrp="1"/>
          </p:cNvSpPr>
          <p:nvPr>
            <p:ph type="title"/>
          </p:nvPr>
        </p:nvSpPr>
        <p:spPr>
          <a:xfrm>
            <a:off x="2286000" y="152400"/>
            <a:ext cx="6781800" cy="1524000"/>
          </a:xfrm>
        </p:spPr>
        <p:txBody>
          <a:bodyPr>
            <a:normAutofit/>
          </a:bodyPr>
          <a:lstStyle/>
          <a:p>
            <a:r>
              <a:rPr lang="en-US" sz="4800" dirty="0" smtClean="0"/>
              <a:t>Gad &amp; Nathan</a:t>
            </a:r>
            <a:r>
              <a:rPr lang="en-US" dirty="0" smtClean="0"/>
              <a:t/>
            </a:r>
            <a:br>
              <a:rPr lang="en-US" dirty="0" smtClean="0"/>
            </a:br>
            <a:r>
              <a:rPr lang="en-US" sz="3200" dirty="0" smtClean="0"/>
              <a:t>Prophets to David</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anim calcmode="lin" valueType="num">
                                      <p:cBhvr>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3321</TotalTime>
  <Words>958</Words>
  <Application>Microsoft Office PowerPoint</Application>
  <PresentationFormat>On-screen Show (4:3)</PresentationFormat>
  <Paragraphs>108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Gad &amp; Nathan Prophets to David</vt:lpstr>
      <vt:lpstr>Gad &amp; Nathan Prophets to David</vt:lpstr>
      <vt:lpstr>Gad &amp; Nathan Prophets to David</vt:lpstr>
      <vt:lpstr>Gad &amp; Nathan Prophets to David</vt:lpstr>
      <vt:lpstr>Gad &amp; Nathan Prophets to David</vt:lpstr>
      <vt:lpstr>Gad &amp; Nathan Prophets to David</vt:lpstr>
      <vt:lpstr>Gad &amp; Nathan Prophets to David</vt:lpstr>
      <vt:lpstr>Gad &amp; Nathan Prophets to David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116</cp:revision>
  <dcterms:created xsi:type="dcterms:W3CDTF">2010-09-04T02:43:12Z</dcterms:created>
  <dcterms:modified xsi:type="dcterms:W3CDTF">2010-09-15T21:23:59Z</dcterms:modified>
</cp:coreProperties>
</file>