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7" r:id="rId4"/>
    <p:sldId id="278" r:id="rId5"/>
    <p:sldId id="276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6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2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824" y="-12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 Slid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2/16/2011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2/16/2011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2/16/2011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763000" cy="838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486400"/>
          </a:xfrm>
        </p:spPr>
        <p:txBody>
          <a:bodyPr/>
          <a:lstStyle>
            <a:lvl1pPr>
              <a:defRPr>
                <a:ln w="9525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>
              <a:defRPr>
                <a:ln w="3175">
                  <a:noFill/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>
                <a:ln w="3175">
                  <a:noFill/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2/16/2011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2/16/2011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2/16/2011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2/16/2011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2/16/2011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2/16/2011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2/16/2011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2/16/2011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ext Slide with Title5.jpg"/>
          <p:cNvPicPr>
            <a:picLocks noChangeAspect="1"/>
          </p:cNvPicPr>
          <p:nvPr userDrawn="1"/>
        </p:nvPicPr>
        <p:blipFill>
          <a:blip r:embed="rId13" cstate="print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0"/>
            <a:ext cx="8763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066800"/>
            <a:ext cx="88392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ln w="12700">
            <a:solidFill>
              <a:srgbClr val="FF0000"/>
            </a:solidFill>
          </a:ln>
          <a:solidFill>
            <a:schemeClr val="bg1"/>
          </a:solidFill>
          <a:effectLst>
            <a:outerShdw blurRad="25400" dist="38100" dir="2700000" algn="ctr" rotWithShape="0">
              <a:schemeClr val="tx1"/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rgbClr val="0000CC"/>
          </a:solidFill>
          <a:effectLst>
            <a:outerShdw blurRad="50800" dist="50800" dir="2700000" algn="ctr" rotWithShape="0">
              <a:schemeClr val="bg1"/>
            </a:outerShdw>
          </a:effectLst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chemeClr val="tx1"/>
          </a:solidFill>
          <a:effectLst>
            <a:outerShdw blurRad="50800" dist="50800" dir="2700000" algn="ctr" rotWithShape="0">
              <a:schemeClr val="bg1"/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tx1"/>
          </a:solidFill>
          <a:effectLst>
            <a:outerShdw blurRad="50800" dist="50800" dir="2700000" algn="ctr" rotWithShape="0">
              <a:schemeClr val="bg1"/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chemeClr val="tx1"/>
          </a:solidFill>
          <a:effectLst>
            <a:outerShdw blurRad="50800" dist="50800" dir="2700000" algn="ctr" rotWithShape="0">
              <a:schemeClr val="bg1"/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chemeClr val="tx1"/>
          </a:solidFill>
          <a:effectLst>
            <a:outerShdw blurRad="50800" dist="50800" dir="2700000" algn="ctr" rotWithShape="0">
              <a:schemeClr val="bg1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291636" y="4267200"/>
            <a:ext cx="371608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381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rgbClr val="FF0000"/>
                    </a:gs>
                  </a:gsLst>
                  <a:lin ang="5400000"/>
                </a:gradFill>
                <a:effectLst>
                  <a:outerShdw blurRad="38100" dist="50800" dir="2700000" algn="tl" rotWithShape="0">
                    <a:srgbClr val="000000"/>
                  </a:outerShdw>
                </a:effectLst>
                <a:latin typeface="Lucida Calligraphy" pitchFamily="66" charset="0"/>
              </a:rPr>
              <a:t>Chapter </a:t>
            </a:r>
            <a:r>
              <a:rPr lang="en-US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rgbClr val="FF0000"/>
                    </a:gs>
                  </a:gsLst>
                  <a:lin ang="5400000"/>
                </a:gradFill>
                <a:effectLst>
                  <a:outerShdw blurRad="38100" dist="50800" dir="2700000" algn="tl" rotWithShape="0">
                    <a:srgbClr val="000000"/>
                  </a:outerShdw>
                </a:effectLst>
                <a:latin typeface="Lucida Calligraphy" pitchFamily="66" charset="0"/>
              </a:rPr>
              <a:t>18</a:t>
            </a:r>
            <a:endParaRPr lang="en-US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rgbClr val="FF0000"/>
                  </a:gs>
                </a:gsLst>
                <a:lin ang="5400000"/>
              </a:gradFill>
              <a:effectLst>
                <a:outerShdw blurRad="38100" dist="50800" dir="2700000" algn="tl" rotWithShape="0">
                  <a:srgbClr val="000000"/>
                </a:outerShdw>
              </a:effectLst>
              <a:latin typeface="Lucida Calligraphy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Autofit/>
          </a:bodyPr>
          <a:lstStyle/>
          <a:p>
            <a:r>
              <a:rPr lang="en-US" sz="3800" dirty="0" smtClean="0"/>
              <a:t>An Overview/Theme of John </a:t>
            </a:r>
            <a:r>
              <a:rPr lang="en-US" sz="3800" dirty="0" smtClean="0"/>
              <a:t>18:</a:t>
            </a:r>
            <a:r>
              <a:rPr lang="en-US" sz="3800" dirty="0" smtClean="0"/>
              <a:t/>
            </a:r>
            <a:br>
              <a:rPr lang="en-US" sz="3800" dirty="0" smtClean="0"/>
            </a:br>
            <a:r>
              <a:rPr lang="en-US" sz="3800" u="sng" dirty="0" smtClean="0"/>
              <a:t> </a:t>
            </a:r>
            <a:r>
              <a:rPr lang="en-US" sz="3800" u="sng" dirty="0" smtClean="0"/>
              <a:t>“</a:t>
            </a:r>
            <a:r>
              <a:rPr lang="en-US" sz="4000" u="sng" dirty="0" smtClean="0"/>
              <a:t>Cast of Characters in the Trials of Jesus</a:t>
            </a:r>
            <a:r>
              <a:rPr lang="en-US" sz="3800" u="sng" dirty="0" smtClean="0"/>
              <a:t>”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4876800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Malchus</a:t>
            </a:r>
            <a:r>
              <a:rPr lang="en-US" sz="2800" dirty="0" smtClean="0"/>
              <a:t> (John 18:10)</a:t>
            </a:r>
          </a:p>
          <a:p>
            <a:pPr lvl="1"/>
            <a:r>
              <a:rPr lang="en-US" sz="2400" dirty="0" smtClean="0"/>
              <a:t>Servant of the high priest, whose right ear Peter cut off with his sword (John 18:10).</a:t>
            </a:r>
          </a:p>
          <a:p>
            <a:r>
              <a:rPr lang="en-US" sz="2800" dirty="0" err="1" smtClean="0"/>
              <a:t>Annas</a:t>
            </a:r>
            <a:r>
              <a:rPr lang="en-US" sz="2800" dirty="0" smtClean="0"/>
              <a:t>, father-in-law of Caiaphas (John 18:13, 19-24)</a:t>
            </a:r>
          </a:p>
          <a:p>
            <a:pPr lvl="1"/>
            <a:r>
              <a:rPr lang="en-US" sz="2400" dirty="0" smtClean="0"/>
              <a:t>While unseated as high priest by Rome, Jews still regarded him as their high priest.</a:t>
            </a:r>
          </a:p>
          <a:p>
            <a:pPr lvl="1"/>
            <a:r>
              <a:rPr lang="en-US" sz="2400" dirty="0" err="1" smtClean="0"/>
              <a:t>Annas</a:t>
            </a:r>
            <a:r>
              <a:rPr lang="en-US" sz="2400" dirty="0" smtClean="0"/>
              <a:t> asked about His disciples &amp; doctrine, trying to find a charge to make (18:19).</a:t>
            </a:r>
          </a:p>
          <a:p>
            <a:pPr lvl="1"/>
            <a:r>
              <a:rPr lang="en-US" sz="2400" dirty="0" smtClean="0"/>
              <a:t>He sent Jesus bound (like a dangerous criminal) to Caiaphas the high priest (18:24</a:t>
            </a:r>
            <a:r>
              <a:rPr lang="en-US" sz="2400" dirty="0" smtClean="0"/>
              <a:t>).</a:t>
            </a:r>
            <a:endParaRPr lang="en-US" sz="24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Autofit/>
          </a:bodyPr>
          <a:lstStyle/>
          <a:p>
            <a:r>
              <a:rPr lang="en-US" sz="3800" dirty="0" smtClean="0"/>
              <a:t>An Overview/Theme of John </a:t>
            </a:r>
            <a:r>
              <a:rPr lang="en-US" sz="3800" dirty="0" smtClean="0"/>
              <a:t>18:</a:t>
            </a:r>
            <a:r>
              <a:rPr lang="en-US" sz="3800" dirty="0" smtClean="0"/>
              <a:t/>
            </a:r>
            <a:br>
              <a:rPr lang="en-US" sz="3800" dirty="0" smtClean="0"/>
            </a:br>
            <a:r>
              <a:rPr lang="en-US" sz="3800" u="sng" dirty="0" smtClean="0"/>
              <a:t> </a:t>
            </a:r>
            <a:r>
              <a:rPr lang="en-US" sz="3800" u="sng" dirty="0" smtClean="0"/>
              <a:t>“</a:t>
            </a:r>
            <a:r>
              <a:rPr lang="en-US" sz="4000" u="sng" dirty="0" smtClean="0"/>
              <a:t>Cast of Characters in the Trials of Jesus</a:t>
            </a:r>
            <a:r>
              <a:rPr lang="en-US" sz="3800" u="sng" dirty="0" smtClean="0"/>
              <a:t>”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4876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Caiaphas </a:t>
            </a:r>
            <a:r>
              <a:rPr lang="en-US" sz="2800" dirty="0" smtClean="0"/>
              <a:t>(John 18:13-14, 24, 28)</a:t>
            </a:r>
          </a:p>
          <a:p>
            <a:pPr lvl="1"/>
            <a:r>
              <a:rPr lang="en-US" sz="2400" dirty="0" smtClean="0"/>
              <a:t>Put in place as high priest (25-36 A.D.) by the Romans, instead of the Jews.</a:t>
            </a:r>
          </a:p>
          <a:p>
            <a:pPr lvl="1"/>
            <a:r>
              <a:rPr lang="en-US" sz="2400" dirty="0" smtClean="0"/>
              <a:t>He had earlier expressed his opinion about letting Jesus die (18:14; cf. 11:49-50</a:t>
            </a:r>
            <a:r>
              <a:rPr lang="en-US" sz="2400" dirty="0" smtClean="0"/>
              <a:t>).</a:t>
            </a:r>
          </a:p>
          <a:p>
            <a:r>
              <a:rPr lang="en-US" sz="2800" dirty="0" smtClean="0"/>
              <a:t>The other disciple (cf. 20:2)</a:t>
            </a:r>
          </a:p>
          <a:p>
            <a:pPr lvl="1"/>
            <a:r>
              <a:rPr lang="en-US" sz="2400" dirty="0" smtClean="0"/>
              <a:t>Not identified by name, but believed to be John, followed Jesus to His trial (18:15).</a:t>
            </a:r>
          </a:p>
          <a:p>
            <a:pPr lvl="1"/>
            <a:r>
              <a:rPr lang="en-US" sz="2400" dirty="0" smtClean="0"/>
              <a:t>He was known at the high priest’s residence &amp; secured Peter’s entrance (18:16).</a:t>
            </a:r>
            <a:endParaRPr lang="en-US" sz="24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Autofit/>
          </a:bodyPr>
          <a:lstStyle/>
          <a:p>
            <a:r>
              <a:rPr lang="en-US" sz="3800" dirty="0" smtClean="0"/>
              <a:t>An Overview/Theme of John </a:t>
            </a:r>
            <a:r>
              <a:rPr lang="en-US" sz="3800" dirty="0" smtClean="0"/>
              <a:t>18:</a:t>
            </a:r>
            <a:r>
              <a:rPr lang="en-US" sz="3800" dirty="0" smtClean="0"/>
              <a:t/>
            </a:r>
            <a:br>
              <a:rPr lang="en-US" sz="3800" dirty="0" smtClean="0"/>
            </a:br>
            <a:r>
              <a:rPr lang="en-US" sz="3800" u="sng" dirty="0" smtClean="0"/>
              <a:t> </a:t>
            </a:r>
            <a:r>
              <a:rPr lang="en-US" sz="3800" u="sng" dirty="0" smtClean="0"/>
              <a:t>“</a:t>
            </a:r>
            <a:r>
              <a:rPr lang="en-US" sz="4000" u="sng" dirty="0" smtClean="0"/>
              <a:t>Cast of Characters in the Trials of Jesus</a:t>
            </a:r>
            <a:r>
              <a:rPr lang="en-US" sz="3800" u="sng" dirty="0" smtClean="0"/>
              <a:t>”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4876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 servant girl who kept the door (John 18:16-17)</a:t>
            </a:r>
          </a:p>
          <a:p>
            <a:pPr lvl="1"/>
            <a:r>
              <a:rPr lang="en-US" sz="2400" dirty="0" smtClean="0"/>
              <a:t>Recognized John &amp; knew he was a disciple; surmised that Peter was one also (18:16).</a:t>
            </a:r>
          </a:p>
          <a:p>
            <a:pPr lvl="1"/>
            <a:r>
              <a:rPr lang="en-US" sz="2400" dirty="0" smtClean="0"/>
              <a:t>Asked Peter a simple question, but formed it to make a negative answer natural (17).</a:t>
            </a:r>
          </a:p>
          <a:p>
            <a:r>
              <a:rPr lang="en-US" sz="2800" dirty="0" smtClean="0"/>
              <a:t>Servants of the high priest &amp; Jewish officers </a:t>
            </a:r>
            <a:r>
              <a:rPr lang="en-US" sz="2800" dirty="0" smtClean="0"/>
              <a:t>(18:18</a:t>
            </a:r>
            <a:r>
              <a:rPr lang="en-US" sz="2800" dirty="0" smtClean="0"/>
              <a:t>, 25)</a:t>
            </a:r>
          </a:p>
          <a:p>
            <a:pPr lvl="1"/>
            <a:r>
              <a:rPr lang="en-US" sz="2400" dirty="0" smtClean="0"/>
              <a:t>Knew Peter (by their fire) was not “one of them” &amp; that he showed up when Jesus did.</a:t>
            </a:r>
          </a:p>
          <a:p>
            <a:pPr lvl="1"/>
            <a:r>
              <a:rPr lang="en-US" sz="2400" dirty="0" smtClean="0"/>
              <a:t>Asked Peter a simple question, but formed it to make a negative answer natural (25).</a:t>
            </a:r>
            <a:endParaRPr lang="en-US" sz="88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Autofit/>
          </a:bodyPr>
          <a:lstStyle/>
          <a:p>
            <a:r>
              <a:rPr lang="en-US" sz="3800" dirty="0" smtClean="0"/>
              <a:t>An Overview/Theme of John </a:t>
            </a:r>
            <a:r>
              <a:rPr lang="en-US" sz="3800" dirty="0" smtClean="0"/>
              <a:t>18:</a:t>
            </a:r>
            <a:r>
              <a:rPr lang="en-US" sz="3800" dirty="0" smtClean="0"/>
              <a:t/>
            </a:r>
            <a:br>
              <a:rPr lang="en-US" sz="3800" dirty="0" smtClean="0"/>
            </a:br>
            <a:r>
              <a:rPr lang="en-US" sz="3800" u="sng" dirty="0" smtClean="0"/>
              <a:t> </a:t>
            </a:r>
            <a:r>
              <a:rPr lang="en-US" sz="3800" u="sng" dirty="0" smtClean="0"/>
              <a:t>“</a:t>
            </a:r>
            <a:r>
              <a:rPr lang="en-US" sz="4000" u="sng" dirty="0" smtClean="0"/>
              <a:t>Cast of Characters in the Trials of Jesus</a:t>
            </a:r>
            <a:r>
              <a:rPr lang="en-US" sz="3800" u="sng" dirty="0" smtClean="0"/>
              <a:t>”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4876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A relative of </a:t>
            </a:r>
            <a:r>
              <a:rPr lang="en-US" sz="2800" dirty="0" err="1" smtClean="0"/>
              <a:t>Malchus</a:t>
            </a:r>
            <a:r>
              <a:rPr lang="en-US" sz="2800" dirty="0" smtClean="0"/>
              <a:t> (John 18:26)</a:t>
            </a:r>
          </a:p>
          <a:p>
            <a:pPr lvl="1"/>
            <a:r>
              <a:rPr lang="en-US" sz="2400" dirty="0" smtClean="0"/>
              <a:t>About an hour after the previous question, Peter was confronted by an eyewitness.</a:t>
            </a:r>
          </a:p>
          <a:p>
            <a:pPr lvl="1"/>
            <a:r>
              <a:rPr lang="en-US" sz="2400" dirty="0" smtClean="0"/>
              <a:t>The form of this question calls for an affirmative answer, not as natural/easy to deny.</a:t>
            </a:r>
            <a:endParaRPr lang="en-US" sz="88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Autofit/>
          </a:bodyPr>
          <a:lstStyle/>
          <a:p>
            <a:r>
              <a:rPr lang="en-US" sz="3800" dirty="0" smtClean="0"/>
              <a:t>An Overview/Theme of John </a:t>
            </a:r>
            <a:r>
              <a:rPr lang="en-US" sz="3800" dirty="0" smtClean="0"/>
              <a:t>18:</a:t>
            </a:r>
            <a:r>
              <a:rPr lang="en-US" sz="3800" dirty="0" smtClean="0"/>
              <a:t/>
            </a:r>
            <a:br>
              <a:rPr lang="en-US" sz="3800" dirty="0" smtClean="0"/>
            </a:br>
            <a:r>
              <a:rPr lang="en-US" sz="3800" u="sng" dirty="0" smtClean="0"/>
              <a:t> </a:t>
            </a:r>
            <a:r>
              <a:rPr lang="en-US" sz="3800" u="sng" dirty="0" smtClean="0"/>
              <a:t>“</a:t>
            </a:r>
            <a:r>
              <a:rPr lang="en-US" sz="4000" u="sng" dirty="0" smtClean="0"/>
              <a:t>Cast of Characters in the Trials of Jesus</a:t>
            </a:r>
            <a:r>
              <a:rPr lang="en-US" sz="3800" u="sng" dirty="0" smtClean="0"/>
              <a:t>”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4876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 Jewish leaders</a:t>
            </a:r>
          </a:p>
          <a:p>
            <a:pPr lvl="1"/>
            <a:r>
              <a:rPr lang="en-US" sz="2400" dirty="0" smtClean="0"/>
              <a:t>They sent to have Jesus arrested and brought to trial </a:t>
            </a:r>
            <a:r>
              <a:rPr lang="en-US" sz="2400" dirty="0" smtClean="0"/>
              <a:t>(18:3</a:t>
            </a:r>
            <a:r>
              <a:rPr lang="en-US" sz="2400" dirty="0" smtClean="0"/>
              <a:t>).</a:t>
            </a:r>
          </a:p>
          <a:p>
            <a:pPr lvl="1"/>
            <a:r>
              <a:rPr lang="en-US" sz="2400" dirty="0" smtClean="0"/>
              <a:t>They had heard Jesus’ purposes and plans, and they knew His teachings (18:20-21).</a:t>
            </a:r>
          </a:p>
          <a:p>
            <a:pPr lvl="1"/>
            <a:r>
              <a:rPr lang="en-US" sz="2400" dirty="0" smtClean="0"/>
              <a:t>They led Jesus from Caiaphas to Pilate </a:t>
            </a:r>
            <a:r>
              <a:rPr lang="en-US" sz="2400" dirty="0" smtClean="0"/>
              <a:t>(</a:t>
            </a:r>
            <a:r>
              <a:rPr lang="en-US" sz="2400" dirty="0" smtClean="0"/>
              <a:t>John 18:28-40).</a:t>
            </a:r>
          </a:p>
          <a:p>
            <a:pPr lvl="2"/>
            <a:r>
              <a:rPr lang="en-US" sz="2000" dirty="0" smtClean="0"/>
              <a:t>Those hypocrites wouldn’t enter the </a:t>
            </a:r>
            <a:r>
              <a:rPr lang="en-US" sz="2000" dirty="0" err="1" smtClean="0"/>
              <a:t>Praetorium</a:t>
            </a:r>
            <a:r>
              <a:rPr lang="en-US" sz="2000" dirty="0" smtClean="0"/>
              <a:t>, lest violate their tradition (28).</a:t>
            </a:r>
          </a:p>
          <a:p>
            <a:pPr lvl="2"/>
            <a:r>
              <a:rPr lang="en-US" sz="2000" dirty="0" smtClean="0"/>
              <a:t>They had no justifiable charge or grounds for trial or death penalty </a:t>
            </a:r>
            <a:r>
              <a:rPr lang="en-US" sz="2000" dirty="0" smtClean="0"/>
              <a:t>(30</a:t>
            </a:r>
            <a:r>
              <a:rPr lang="en-US" sz="2000" dirty="0" smtClean="0"/>
              <a:t>).</a:t>
            </a:r>
          </a:p>
          <a:p>
            <a:pPr lvl="2"/>
            <a:r>
              <a:rPr lang="en-US" sz="2000" dirty="0" smtClean="0"/>
              <a:t>They were not satisfied with any punishment short of death </a:t>
            </a:r>
            <a:r>
              <a:rPr lang="en-US" sz="2000" dirty="0" smtClean="0"/>
              <a:t>(18:31</a:t>
            </a:r>
            <a:r>
              <a:rPr lang="en-US" sz="2000" dirty="0" smtClean="0"/>
              <a:t>).</a:t>
            </a:r>
          </a:p>
          <a:p>
            <a:pPr lvl="2"/>
            <a:r>
              <a:rPr lang="en-US" sz="2000" dirty="0" smtClean="0"/>
              <a:t>Little did they know they were fulfilling prophecy by demanding crucifixion (32).</a:t>
            </a:r>
          </a:p>
          <a:p>
            <a:pPr lvl="2"/>
            <a:r>
              <a:rPr lang="en-US" sz="2000" dirty="0" smtClean="0"/>
              <a:t>They malignantly chose a murderer that the sinless Son of God might die (39-40).</a:t>
            </a:r>
            <a:endParaRPr lang="en-US" sz="80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Autofit/>
          </a:bodyPr>
          <a:lstStyle/>
          <a:p>
            <a:r>
              <a:rPr lang="en-US" sz="3800" dirty="0" smtClean="0"/>
              <a:t>An Overview/Theme of John </a:t>
            </a:r>
            <a:r>
              <a:rPr lang="en-US" sz="3800" dirty="0" smtClean="0"/>
              <a:t>18:</a:t>
            </a:r>
            <a:r>
              <a:rPr lang="en-US" sz="3800" dirty="0" smtClean="0"/>
              <a:t/>
            </a:r>
            <a:br>
              <a:rPr lang="en-US" sz="3800" dirty="0" smtClean="0"/>
            </a:br>
            <a:r>
              <a:rPr lang="en-US" sz="3800" u="sng" dirty="0" smtClean="0"/>
              <a:t> </a:t>
            </a:r>
            <a:r>
              <a:rPr lang="en-US" sz="3800" u="sng" dirty="0" smtClean="0"/>
              <a:t>“</a:t>
            </a:r>
            <a:r>
              <a:rPr lang="en-US" sz="4000" u="sng" dirty="0" smtClean="0"/>
              <a:t>Cast of Characters in the Trials of Jesus</a:t>
            </a:r>
            <a:r>
              <a:rPr lang="en-US" sz="3800" u="sng" dirty="0" smtClean="0"/>
              <a:t>”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4876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 rooster (John 18:28)</a:t>
            </a:r>
          </a:p>
          <a:p>
            <a:pPr lvl="1"/>
            <a:r>
              <a:rPr lang="en-US" sz="2400" dirty="0" smtClean="0"/>
              <a:t>The first one to get Peter’s attention &amp; get him </a:t>
            </a:r>
            <a:r>
              <a:rPr lang="en-US" sz="2400" dirty="0" smtClean="0"/>
              <a:t>focused.</a:t>
            </a:r>
            <a:endParaRPr lang="en-US" sz="2400" dirty="0" smtClean="0"/>
          </a:p>
          <a:p>
            <a:pPr lvl="1"/>
            <a:r>
              <a:rPr lang="en-US" sz="2400" dirty="0" smtClean="0"/>
              <a:t>Just as Jesus had predicted (13:38), Peter’s mind </a:t>
            </a:r>
            <a:r>
              <a:rPr lang="en-US" sz="2400" dirty="0" smtClean="0"/>
              <a:t>awakened….</a:t>
            </a:r>
            <a:endParaRPr lang="en-US" sz="2400" dirty="0" smtClean="0"/>
          </a:p>
          <a:p>
            <a:r>
              <a:rPr lang="en-US" sz="2800" dirty="0" smtClean="0"/>
              <a:t>Pilate</a:t>
            </a:r>
          </a:p>
          <a:p>
            <a:pPr lvl="1"/>
            <a:r>
              <a:rPr lang="en-US" sz="2400" dirty="0" smtClean="0"/>
              <a:t>Pilate was the Roman governor of Judea, 26-36 A.D. </a:t>
            </a:r>
          </a:p>
          <a:p>
            <a:pPr lvl="1"/>
            <a:r>
              <a:rPr lang="en-US" sz="2400" dirty="0" smtClean="0"/>
              <a:t>Although a vile man, he wasn’t willing to ignore law &amp; due justice (18:29, 31, 38-39).</a:t>
            </a:r>
          </a:p>
          <a:p>
            <a:pPr lvl="2"/>
            <a:r>
              <a:rPr lang="en-US" sz="2000" dirty="0" smtClean="0"/>
              <a:t>Pilate questioned Jesus, believing He was innocent but not much more (18:33-40).</a:t>
            </a:r>
          </a:p>
          <a:p>
            <a:pPr lvl="2"/>
            <a:r>
              <a:rPr lang="en-US" sz="2000" dirty="0" smtClean="0"/>
              <a:t>Pilate found no fault/guilt in Jesus and would not condemn Him to death (18:38).</a:t>
            </a:r>
          </a:p>
          <a:p>
            <a:pPr lvl="2"/>
            <a:r>
              <a:rPr lang="en-US" sz="2000" dirty="0" smtClean="0"/>
              <a:t>Pilate lacked the courage to release Him (John 18:39-40; cf. Luke 23:7).</a:t>
            </a:r>
            <a:endParaRPr lang="en-US" sz="80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Autofit/>
          </a:bodyPr>
          <a:lstStyle/>
          <a:p>
            <a:r>
              <a:rPr lang="en-US" sz="3900" dirty="0" smtClean="0"/>
              <a:t>How Chapter </a:t>
            </a:r>
            <a:r>
              <a:rPr lang="en-US" sz="3900" dirty="0" smtClean="0"/>
              <a:t>18 </a:t>
            </a:r>
            <a:r>
              <a:rPr lang="en-US" sz="3900" dirty="0" smtClean="0"/>
              <a:t>Helps to Fulfill the Overall Purpose of the Gospel of John</a:t>
            </a:r>
            <a:endParaRPr lang="en-US" sz="3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991600" cy="4648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Jesus’ own prophecy was coming true regarding the manner of His death (John 18:32).</a:t>
            </a:r>
          </a:p>
          <a:p>
            <a:r>
              <a:rPr lang="en-US" sz="2800" dirty="0" smtClean="0"/>
              <a:t>“I Am” Statement:  “I am a king” (John 18:37).</a:t>
            </a:r>
          </a:p>
          <a:p>
            <a:r>
              <a:rPr lang="en-US" sz="2800" dirty="0" smtClean="0"/>
              <a:t>Pilate’s </a:t>
            </a:r>
            <a:r>
              <a:rPr lang="en-US" sz="2800" dirty="0" smtClean="0"/>
              <a:t>unbiased testimony:  “I find no fault in Him at all” (John 18:38).</a:t>
            </a:r>
            <a:endParaRPr lang="en-US" sz="88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r>
              <a:rPr lang="en-US" sz="3800" dirty="0" smtClean="0"/>
              <a:t>Vital Concepts &amp; Truths to Know in John </a:t>
            </a:r>
            <a:r>
              <a:rPr lang="en-US" sz="3800" dirty="0" smtClean="0"/>
              <a:t>18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991600" cy="5257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Jesus knows all things </a:t>
            </a:r>
            <a:r>
              <a:rPr lang="en-US" sz="2800" dirty="0" smtClean="0"/>
              <a:t>(John 18:4</a:t>
            </a:r>
            <a:r>
              <a:rPr lang="en-US" sz="2800" dirty="0" smtClean="0"/>
              <a:t>; cf. 2:24-25; 6:64; 13:1, 3, 11)!</a:t>
            </a:r>
          </a:p>
          <a:p>
            <a:r>
              <a:rPr lang="en-US" sz="2800" dirty="0" smtClean="0"/>
              <a:t>Violence, wars &amp; bloodshed have no place in spreading or defending Christ’s cause!</a:t>
            </a:r>
          </a:p>
          <a:p>
            <a:pPr lvl="1"/>
            <a:r>
              <a:rPr lang="en-US" sz="2400" dirty="0" smtClean="0"/>
              <a:t>Jesus told Peter to put his sword away (John 18:11).</a:t>
            </a:r>
          </a:p>
          <a:p>
            <a:pPr lvl="1"/>
            <a:r>
              <a:rPr lang="en-US" sz="2400" dirty="0" smtClean="0"/>
              <a:t>Jesus told Pilate that His kingdom was not a fighting, warring kingdom (John 18:36).</a:t>
            </a:r>
          </a:p>
          <a:p>
            <a:pPr lvl="1"/>
            <a:r>
              <a:rPr lang="en-US" sz="2400" dirty="0" smtClean="0"/>
              <a:t>The gospel (the preaching of it) is God’s only means of saving the world (Rom. 1:16)!</a:t>
            </a:r>
          </a:p>
          <a:p>
            <a:r>
              <a:rPr lang="en-US" sz="2800" dirty="0" smtClean="0"/>
              <a:t>If you warm yourself with the enemies of Christ, you’ll get burned (John 18:18, 25-27)!</a:t>
            </a:r>
            <a:endParaRPr lang="en-US" sz="88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r>
              <a:rPr lang="en-US" sz="3800" dirty="0" smtClean="0"/>
              <a:t>Vital Concepts &amp; Truths to Know in John </a:t>
            </a:r>
            <a:r>
              <a:rPr lang="en-US" sz="3800" dirty="0" smtClean="0"/>
              <a:t>18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991600" cy="5257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 kingdom of our Lord is not an earthly kingdom (John 18:36; cf. Dan. 2:44)!</a:t>
            </a:r>
          </a:p>
          <a:p>
            <a:pPr lvl="1"/>
            <a:r>
              <a:rPr lang="en-US" sz="2400" dirty="0" smtClean="0"/>
              <a:t>It was never intended to be, nor the King to be an earthly King (as the Jews wished)!</a:t>
            </a:r>
          </a:p>
          <a:p>
            <a:pPr lvl="1"/>
            <a:r>
              <a:rPr lang="en-US" sz="2400" dirty="0" smtClean="0"/>
              <a:t>The King (Jesus) reigns over His kingdom (cf. 1 Cor. 15:25; Rev. 1:6; 3:21).</a:t>
            </a:r>
          </a:p>
          <a:p>
            <a:pPr lvl="2"/>
            <a:r>
              <a:rPr lang="en-US" sz="2000" dirty="0" smtClean="0"/>
              <a:t>His kingdom is His church (cf. Matt. 16:18-19; Col. 1:13), made up of Christians</a:t>
            </a:r>
            <a:r>
              <a:rPr lang="en-US" sz="2000" dirty="0" smtClean="0"/>
              <a:t>.</a:t>
            </a:r>
            <a:endParaRPr lang="en-US" sz="20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r>
              <a:rPr lang="en-US" sz="3800" dirty="0" smtClean="0"/>
              <a:t>Vital Concepts &amp; Truths to Know in John </a:t>
            </a:r>
            <a:r>
              <a:rPr lang="en-US" sz="3800" dirty="0" smtClean="0"/>
              <a:t>18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991600" cy="5257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Truth </a:t>
            </a:r>
            <a:r>
              <a:rPr lang="en-US" sz="2800" dirty="0" smtClean="0"/>
              <a:t>(i.e., the truth) is that which perpetuates &amp; maintains the kingdom (18:36-38)!</a:t>
            </a:r>
          </a:p>
          <a:p>
            <a:pPr lvl="1"/>
            <a:r>
              <a:rPr lang="en-US" sz="2400" dirty="0" smtClean="0"/>
              <a:t>Jesus came to present truth &amp; testify in its behalf, that man might be “of the truth.”</a:t>
            </a:r>
          </a:p>
          <a:p>
            <a:pPr lvl="1"/>
            <a:r>
              <a:rPr lang="en-US" sz="2400" dirty="0" smtClean="0"/>
              <a:t>Those who readily hear, accept, love and obey truth are “of the truth.”</a:t>
            </a:r>
          </a:p>
          <a:p>
            <a:pPr lvl="1"/>
            <a:r>
              <a:rPr lang="en-US" sz="2400" dirty="0" smtClean="0"/>
              <a:t>Those who do not love, hear, accept &amp; live by truth are in bondage (8:31-36; 2 Th. 2:10).</a:t>
            </a:r>
            <a:endParaRPr lang="en-US" sz="88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Autofit/>
          </a:bodyPr>
          <a:lstStyle/>
          <a:p>
            <a:r>
              <a:rPr lang="en-US" sz="3800" dirty="0" smtClean="0"/>
              <a:t>An Overview/Theme of John </a:t>
            </a:r>
            <a:r>
              <a:rPr lang="en-US" sz="3800" dirty="0" smtClean="0"/>
              <a:t>18:</a:t>
            </a:r>
            <a:r>
              <a:rPr lang="en-US" sz="3800" dirty="0" smtClean="0"/>
              <a:t/>
            </a:r>
            <a:br>
              <a:rPr lang="en-US" sz="3800" dirty="0" smtClean="0"/>
            </a:br>
            <a:r>
              <a:rPr lang="en-US" sz="3800" u="sng" dirty="0" smtClean="0"/>
              <a:t> </a:t>
            </a:r>
            <a:r>
              <a:rPr lang="en-US" sz="3800" u="sng" dirty="0" smtClean="0"/>
              <a:t>“</a:t>
            </a:r>
            <a:r>
              <a:rPr lang="en-US" sz="4000" u="sng" dirty="0" smtClean="0"/>
              <a:t>Cast of Characters in the Trials of Jesus</a:t>
            </a:r>
            <a:r>
              <a:rPr lang="en-US" sz="3800" u="sng" dirty="0" smtClean="0"/>
              <a:t>”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4876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Jesus’ disciples</a:t>
            </a:r>
          </a:p>
          <a:p>
            <a:pPr lvl="1"/>
            <a:r>
              <a:rPr lang="en-US" sz="2400" dirty="0" smtClean="0"/>
              <a:t>Went with Jesus from the upper room to the Garden of Gethsemane (John 18:1).</a:t>
            </a:r>
          </a:p>
          <a:p>
            <a:pPr lvl="1"/>
            <a:r>
              <a:rPr lang="en-US" sz="2400" dirty="0" smtClean="0"/>
              <a:t>Protected by Jesus (their Good Shepherd) from arrest &amp; death (18:8, 11, 19-21).</a:t>
            </a:r>
          </a:p>
          <a:p>
            <a:pPr lvl="2"/>
            <a:r>
              <a:rPr lang="en-US" sz="2000" dirty="0" smtClean="0"/>
              <a:t>For the ultimate purpose that they might not be lost spiritually </a:t>
            </a:r>
            <a:r>
              <a:rPr lang="en-US" sz="2000" dirty="0" smtClean="0"/>
              <a:t>(18:9</a:t>
            </a:r>
            <a:r>
              <a:rPr lang="en-US" sz="2000" dirty="0" smtClean="0"/>
              <a:t>).</a:t>
            </a:r>
          </a:p>
          <a:p>
            <a:r>
              <a:rPr lang="en-US" sz="2800" dirty="0" smtClean="0"/>
              <a:t>Judas (John 18:2-5)</a:t>
            </a:r>
          </a:p>
          <a:p>
            <a:pPr lvl="1"/>
            <a:r>
              <a:rPr lang="en-US" sz="2400" dirty="0" smtClean="0"/>
              <a:t>Judas knew where to find </a:t>
            </a:r>
            <a:r>
              <a:rPr lang="en-US" sz="2400" dirty="0" smtClean="0"/>
              <a:t>Jesus; </a:t>
            </a:r>
            <a:r>
              <a:rPr lang="en-US" sz="2400" dirty="0" smtClean="0"/>
              <a:t>Jesus was not hiding </a:t>
            </a:r>
            <a:r>
              <a:rPr lang="en-US" sz="2400" dirty="0" smtClean="0"/>
              <a:t>(18:2</a:t>
            </a:r>
            <a:r>
              <a:rPr lang="en-US" sz="2400" dirty="0" smtClean="0"/>
              <a:t>).</a:t>
            </a:r>
          </a:p>
          <a:p>
            <a:pPr lvl="1"/>
            <a:r>
              <a:rPr lang="en-US" sz="2400" dirty="0" smtClean="0"/>
              <a:t>Judas came with a small army </a:t>
            </a:r>
            <a:r>
              <a:rPr lang="en-US" sz="2400" dirty="0" smtClean="0"/>
              <a:t>to </a:t>
            </a:r>
            <a:r>
              <a:rPr lang="en-US" sz="2400" dirty="0" smtClean="0"/>
              <a:t>betray Jesus (John 18:3).</a:t>
            </a:r>
          </a:p>
          <a:p>
            <a:pPr lvl="1"/>
            <a:r>
              <a:rPr lang="en-US" sz="2400" dirty="0" smtClean="0"/>
              <a:t>No longer standing with Jesus, Judas “stood with them,” a clear choice (John 18:5).</a:t>
            </a:r>
            <a:endParaRPr lang="en-US" sz="88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Autofit/>
          </a:bodyPr>
          <a:lstStyle/>
          <a:p>
            <a:r>
              <a:rPr lang="en-US" sz="3800" dirty="0" smtClean="0"/>
              <a:t>An Overview/Theme of John </a:t>
            </a:r>
            <a:r>
              <a:rPr lang="en-US" sz="3800" dirty="0" smtClean="0"/>
              <a:t>18:</a:t>
            </a:r>
            <a:r>
              <a:rPr lang="en-US" sz="3800" dirty="0" smtClean="0"/>
              <a:t/>
            </a:r>
            <a:br>
              <a:rPr lang="en-US" sz="3800" dirty="0" smtClean="0"/>
            </a:br>
            <a:r>
              <a:rPr lang="en-US" sz="3800" u="sng" dirty="0" smtClean="0"/>
              <a:t> </a:t>
            </a:r>
            <a:r>
              <a:rPr lang="en-US" sz="3800" u="sng" dirty="0" smtClean="0"/>
              <a:t>“</a:t>
            </a:r>
            <a:r>
              <a:rPr lang="en-US" sz="4000" u="sng" dirty="0" smtClean="0"/>
              <a:t>Cast of Characters in the Trials of Jesus</a:t>
            </a:r>
            <a:r>
              <a:rPr lang="en-US" sz="3800" u="sng" dirty="0" smtClean="0"/>
              <a:t>”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4876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Roman cohort &amp; Temple officers (John 18:3-9)</a:t>
            </a:r>
          </a:p>
          <a:p>
            <a:pPr lvl="1"/>
            <a:r>
              <a:rPr lang="en-US" sz="2400" dirty="0" smtClean="0"/>
              <a:t>Cohort was 1/10 of a legion, thus normally 600 men, but sometimes 1/3 of that.</a:t>
            </a:r>
          </a:p>
          <a:p>
            <a:pPr lvl="2"/>
            <a:r>
              <a:rPr lang="en-US" sz="2000" dirty="0" smtClean="0"/>
              <a:t>The band of soldiers came with lanterns and torches, in case Jesus was hiding.</a:t>
            </a:r>
          </a:p>
          <a:p>
            <a:pPr lvl="2"/>
            <a:r>
              <a:rPr lang="en-US" sz="2000" dirty="0" smtClean="0"/>
              <a:t>They were armed with weapons, to deal with and put down any trouble.</a:t>
            </a:r>
          </a:p>
          <a:p>
            <a:pPr lvl="1"/>
            <a:r>
              <a:rPr lang="en-US" sz="2400" dirty="0" smtClean="0"/>
              <a:t>The temple officers were sent by the chief priests and Pharisees (John 18:3).</a:t>
            </a:r>
          </a:p>
          <a:p>
            <a:pPr lvl="2"/>
            <a:r>
              <a:rPr lang="en-US" sz="2000" dirty="0" smtClean="0"/>
              <a:t>They were part of the temple guard, functioning like “temple police” (7:32, 45).</a:t>
            </a:r>
            <a:endParaRPr lang="en-US" sz="84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Autofit/>
          </a:bodyPr>
          <a:lstStyle/>
          <a:p>
            <a:r>
              <a:rPr lang="en-US" sz="3800" dirty="0" smtClean="0"/>
              <a:t>An Overview/Theme of John </a:t>
            </a:r>
            <a:r>
              <a:rPr lang="en-US" sz="3800" dirty="0" smtClean="0"/>
              <a:t>18:</a:t>
            </a:r>
            <a:r>
              <a:rPr lang="en-US" sz="3800" dirty="0" smtClean="0"/>
              <a:t/>
            </a:r>
            <a:br>
              <a:rPr lang="en-US" sz="3800" dirty="0" smtClean="0"/>
            </a:br>
            <a:r>
              <a:rPr lang="en-US" sz="3800" u="sng" dirty="0" smtClean="0"/>
              <a:t> </a:t>
            </a:r>
            <a:r>
              <a:rPr lang="en-US" sz="3800" u="sng" dirty="0" smtClean="0"/>
              <a:t>“</a:t>
            </a:r>
            <a:r>
              <a:rPr lang="en-US" sz="4000" u="sng" dirty="0" smtClean="0"/>
              <a:t>Cast of Characters in the Trials of Jesus</a:t>
            </a:r>
            <a:r>
              <a:rPr lang="en-US" sz="3800" u="sng" dirty="0" smtClean="0"/>
              <a:t>”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4876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Roman cohort &amp; Temple officers (John 18:3-9)</a:t>
            </a:r>
          </a:p>
          <a:p>
            <a:pPr lvl="1"/>
            <a:r>
              <a:rPr lang="en-US" sz="2400" dirty="0" smtClean="0"/>
              <a:t>They came to the Garden of Gethsemane to arrest Jesus.</a:t>
            </a:r>
          </a:p>
          <a:p>
            <a:pPr lvl="2"/>
            <a:r>
              <a:rPr lang="en-US" sz="2000" dirty="0" smtClean="0"/>
              <a:t>Jesus twice asked the troops &amp; officers, “Whom are you seeking?” (John 18:4, 7).</a:t>
            </a:r>
          </a:p>
          <a:p>
            <a:pPr lvl="3"/>
            <a:r>
              <a:rPr lang="en-US" dirty="0" smtClean="0"/>
              <a:t>Jesus was bold, taking the initiative, taking control of the situation.</a:t>
            </a:r>
          </a:p>
          <a:p>
            <a:pPr lvl="3"/>
            <a:r>
              <a:rPr lang="en-US" dirty="0" smtClean="0"/>
              <a:t>When they said they sought Jesus, He quickly identified Himself (John 18:5).</a:t>
            </a:r>
          </a:p>
          <a:p>
            <a:pPr lvl="2"/>
            <a:r>
              <a:rPr lang="en-US" sz="2000" dirty="0" smtClean="0"/>
              <a:t>“When He said, ‘I am He,’ they drew back and fell to the ground” (John 18:6).</a:t>
            </a:r>
          </a:p>
          <a:p>
            <a:pPr lvl="3"/>
            <a:r>
              <a:rPr lang="en-US" dirty="0" smtClean="0"/>
              <a:t>They expected trouble and resistance, but received fearless cooperation.</a:t>
            </a:r>
          </a:p>
          <a:p>
            <a:pPr lvl="3"/>
            <a:r>
              <a:rPr lang="en-US" dirty="0" smtClean="0"/>
              <a:t>In fear and awe, startled by His majesty, they recoiled &amp; fell over each other.</a:t>
            </a:r>
            <a:endParaRPr lang="en-US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Autofit/>
          </a:bodyPr>
          <a:lstStyle/>
          <a:p>
            <a:r>
              <a:rPr lang="en-US" sz="3800" dirty="0" smtClean="0"/>
              <a:t>An Overview/Theme of John </a:t>
            </a:r>
            <a:r>
              <a:rPr lang="en-US" sz="3800" dirty="0" smtClean="0"/>
              <a:t>18:</a:t>
            </a:r>
            <a:r>
              <a:rPr lang="en-US" sz="3800" dirty="0" smtClean="0"/>
              <a:t/>
            </a:r>
            <a:br>
              <a:rPr lang="en-US" sz="3800" dirty="0" smtClean="0"/>
            </a:br>
            <a:r>
              <a:rPr lang="en-US" sz="3800" u="sng" dirty="0" smtClean="0"/>
              <a:t> </a:t>
            </a:r>
            <a:r>
              <a:rPr lang="en-US" sz="3800" u="sng" dirty="0" smtClean="0"/>
              <a:t>“</a:t>
            </a:r>
            <a:r>
              <a:rPr lang="en-US" sz="4000" u="sng" dirty="0" smtClean="0"/>
              <a:t>Cast of Characters in the Trials of Jesus</a:t>
            </a:r>
            <a:r>
              <a:rPr lang="en-US" sz="3800" u="sng" dirty="0" smtClean="0"/>
              <a:t>”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4876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Roman cohort &amp; Temple officers (John 18:3-9)</a:t>
            </a:r>
          </a:p>
          <a:p>
            <a:pPr lvl="1"/>
            <a:r>
              <a:rPr lang="en-US" sz="2400" dirty="0" smtClean="0"/>
              <a:t>They arrested Jesus, bound Him like a criminal and led Him away to be tried (18:12).</a:t>
            </a:r>
          </a:p>
          <a:p>
            <a:pPr lvl="1"/>
            <a:r>
              <a:rPr lang="en-US" sz="2400" dirty="0" smtClean="0"/>
              <a:t>One of the officers struck Jesus with the palm of his hand &amp; reproached Him (18:22).</a:t>
            </a:r>
            <a:endParaRPr lang="en-US" sz="24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5" end="1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charRg st="45" end="1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charRg st="45" end="13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charRg st="45" end="13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30" end="2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charRg st="130" end="2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charRg st="130" end="2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charRg st="130" end="2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Autofit/>
          </a:bodyPr>
          <a:lstStyle/>
          <a:p>
            <a:r>
              <a:rPr lang="en-US" sz="3800" dirty="0" smtClean="0"/>
              <a:t>An Overview/Theme of John </a:t>
            </a:r>
            <a:r>
              <a:rPr lang="en-US" sz="3800" dirty="0" smtClean="0"/>
              <a:t>18:</a:t>
            </a:r>
            <a:r>
              <a:rPr lang="en-US" sz="3800" dirty="0" smtClean="0"/>
              <a:t/>
            </a:r>
            <a:br>
              <a:rPr lang="en-US" sz="3800" dirty="0" smtClean="0"/>
            </a:br>
            <a:r>
              <a:rPr lang="en-US" sz="3800" u="sng" dirty="0" smtClean="0"/>
              <a:t> </a:t>
            </a:r>
            <a:r>
              <a:rPr lang="en-US" sz="3800" u="sng" dirty="0" smtClean="0"/>
              <a:t>“</a:t>
            </a:r>
            <a:r>
              <a:rPr lang="en-US" sz="4000" u="sng" dirty="0" smtClean="0"/>
              <a:t>Cast of Characters in the Trials of Jesus</a:t>
            </a:r>
            <a:r>
              <a:rPr lang="en-US" sz="3800" u="sng" dirty="0" smtClean="0"/>
              <a:t>”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4876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Simon Peter</a:t>
            </a:r>
          </a:p>
          <a:p>
            <a:pPr lvl="1"/>
            <a:r>
              <a:rPr lang="en-US" sz="2400" dirty="0" smtClean="0"/>
              <a:t>One of two disciples carrying a sword (</a:t>
            </a:r>
            <a:r>
              <a:rPr lang="en-US" sz="2400" dirty="0" err="1" smtClean="0"/>
              <a:t>Lk</a:t>
            </a:r>
            <a:r>
              <a:rPr lang="en-US" sz="2400" dirty="0" smtClean="0"/>
              <a:t>. 22:38), he vowed to die for Jesus (13:37).</a:t>
            </a:r>
          </a:p>
          <a:p>
            <a:pPr lvl="1"/>
            <a:r>
              <a:rPr lang="en-US" sz="2400" dirty="0" smtClean="0"/>
              <a:t>Peter cut off the right ear of </a:t>
            </a:r>
            <a:r>
              <a:rPr lang="en-US" sz="2400" dirty="0" err="1" smtClean="0"/>
              <a:t>Malchus</a:t>
            </a:r>
            <a:r>
              <a:rPr lang="en-US" sz="2400" dirty="0" smtClean="0"/>
              <a:t>, the high priest’s servant (John 18:10).</a:t>
            </a:r>
          </a:p>
          <a:p>
            <a:pPr lvl="1"/>
            <a:r>
              <a:rPr lang="en-US" sz="2400" dirty="0" smtClean="0"/>
              <a:t>Followed at a distance &amp; came to courtyard where Jesus on trial (18:15-16; </a:t>
            </a:r>
            <a:r>
              <a:rPr lang="en-US" sz="2400" dirty="0" err="1" smtClean="0"/>
              <a:t>Lk</a:t>
            </a:r>
            <a:r>
              <a:rPr lang="en-US" sz="2400" dirty="0" smtClean="0"/>
              <a:t>. 22:54).</a:t>
            </a:r>
          </a:p>
          <a:p>
            <a:pPr lvl="2"/>
            <a:r>
              <a:rPr lang="en-US" sz="2000" dirty="0" smtClean="0"/>
              <a:t>Peter stood with the enemies of Jesus by the fire &amp; warmed himself (18:18, 25).</a:t>
            </a:r>
          </a:p>
          <a:p>
            <a:pPr lvl="2"/>
            <a:r>
              <a:rPr lang="en-US" sz="2000" dirty="0" smtClean="0"/>
              <a:t>Peter denied three times that he was one of Jesus’ disciples (John 18:17, 25-27).</a:t>
            </a:r>
            <a:endParaRPr lang="en-US" sz="80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1840</TotalTime>
  <Words>1427</Words>
  <Application>Microsoft Office PowerPoint</Application>
  <PresentationFormat>On-screen Show (4:3)</PresentationFormat>
  <Paragraphs>103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Vital Concepts &amp; Truths to Know in John 18</vt:lpstr>
      <vt:lpstr>Vital Concepts &amp; Truths to Know in John 18</vt:lpstr>
      <vt:lpstr>Vital Concepts &amp; Truths to Know in John 18</vt:lpstr>
      <vt:lpstr>An Overview/Theme of John 18:  “Cast of Characters in the Trials of Jesus”</vt:lpstr>
      <vt:lpstr>An Overview/Theme of John 18:  “Cast of Characters in the Trials of Jesus”</vt:lpstr>
      <vt:lpstr>An Overview/Theme of John 18:  “Cast of Characters in the Trials of Jesus”</vt:lpstr>
      <vt:lpstr>An Overview/Theme of John 18:  “Cast of Characters in the Trials of Jesus”</vt:lpstr>
      <vt:lpstr>An Overview/Theme of John 18:  “Cast of Characters in the Trials of Jesus”</vt:lpstr>
      <vt:lpstr>An Overview/Theme of John 18:  “Cast of Characters in the Trials of Jesus”</vt:lpstr>
      <vt:lpstr>An Overview/Theme of John 18:  “Cast of Characters in the Trials of Jesus”</vt:lpstr>
      <vt:lpstr>An Overview/Theme of John 18:  “Cast of Characters in the Trials of Jesus”</vt:lpstr>
      <vt:lpstr>An Overview/Theme of John 18:  “Cast of Characters in the Trials of Jesus”</vt:lpstr>
      <vt:lpstr>An Overview/Theme of John 18:  “Cast of Characters in the Trials of Jesus”</vt:lpstr>
      <vt:lpstr>An Overview/Theme of John 18:  “Cast of Characters in the Trials of Jesus”</vt:lpstr>
      <vt:lpstr>How Chapter 18 Helps to Fulfill the Overall Purpose of the Gospel of John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</dc:creator>
  <cp:lastModifiedBy>David</cp:lastModifiedBy>
  <cp:revision>187</cp:revision>
  <dcterms:created xsi:type="dcterms:W3CDTF">2010-11-25T23:29:55Z</dcterms:created>
  <dcterms:modified xsi:type="dcterms:W3CDTF">2011-02-16T23:07:03Z</dcterms:modified>
</cp:coreProperties>
</file>