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8" r:id="rId5"/>
    <p:sldId id="279" r:id="rId6"/>
    <p:sldId id="280" r:id="rId7"/>
    <p:sldId id="281" r:id="rId8"/>
    <p:sldId id="282" r:id="rId9"/>
    <p:sldId id="276" r:id="rId10"/>
    <p:sldId id="283" r:id="rId11"/>
    <p:sldId id="284" r:id="rId12"/>
    <p:sldId id="285" r:id="rId13"/>
    <p:sldId id="286" r:id="rId14"/>
    <p:sldId id="287" r:id="rId15"/>
    <p:sldId id="288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ln w="952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 Slide with Title5.jpg"/>
          <p:cNvPicPr>
            <a:picLocks noChangeAspect="1"/>
          </p:cNvPicPr>
          <p:nvPr userDrawn="1"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8839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 w="12700">
            <a:solidFill>
              <a:srgbClr val="FF0000"/>
            </a:solidFill>
          </a:ln>
          <a:solidFill>
            <a:schemeClr val="bg1"/>
          </a:solidFill>
          <a:effectLst>
            <a:outerShdw blurRad="25400" dist="38100" dir="2700000" algn="ctr" rotWithShape="0">
              <a:schemeClr val="tx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0000CC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91636" y="4267200"/>
            <a:ext cx="37160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rgbClr val="FF0000"/>
                    </a:gs>
                  </a:gsLst>
                  <a:lin ang="5400000"/>
                </a:gradFill>
                <a:effectLst>
                  <a:outerShdw blurRad="38100" dist="50800" dir="2700000" algn="tl" rotWithShape="0">
                    <a:srgbClr val="000000"/>
                  </a:outerShdw>
                </a:effectLst>
                <a:latin typeface="Lucida Calligraphy" pitchFamily="66" charset="0"/>
              </a:rPr>
              <a:t>Chapter 16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rgbClr val="FF0000"/>
                  </a:gs>
                </a:gsLst>
                <a:lin ang="5400000"/>
              </a:gradFill>
              <a:effectLst>
                <a:outerShdw blurRad="38100" dist="50800" dir="2700000" algn="tl" rotWithShape="0">
                  <a:srgbClr val="000000"/>
                </a:outerShdw>
              </a:effectLst>
              <a:latin typeface="Lucida Calligraphy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16:</a:t>
            </a:r>
            <a:br>
              <a:rPr lang="en-US" sz="3800" dirty="0" smtClean="0"/>
            </a:br>
            <a:r>
              <a:rPr lang="en-US" sz="3800" u="sng" dirty="0" smtClean="0"/>
              <a:t> “Jesus Was Going &amp; the Spirit Was Coming”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was going to be raised!  </a:t>
            </a:r>
          </a:p>
          <a:p>
            <a:pPr lvl="1"/>
            <a:r>
              <a:rPr lang="en-US" sz="2400" dirty="0" smtClean="0"/>
              <a:t>“And again a little while, and you will see Me” (16:16).  They’d see Him again (16:22).</a:t>
            </a:r>
          </a:p>
          <a:p>
            <a:pPr lvl="1"/>
            <a:r>
              <a:rPr lang="en-US" sz="2400" dirty="0" smtClean="0"/>
              <a:t>When Jesus was raised, the sorrow of the disciples was turned into joy (John 16:20).</a:t>
            </a:r>
          </a:p>
          <a:p>
            <a:pPr lvl="2"/>
            <a:r>
              <a:rPr lang="en-US" sz="2000" dirty="0" smtClean="0"/>
              <a:t>His death was an occasion of much sorrow; it would produce much joy!</a:t>
            </a:r>
          </a:p>
          <a:p>
            <a:pPr lvl="2"/>
            <a:r>
              <a:rPr lang="en-US" sz="2000" dirty="0" smtClean="0"/>
              <a:t>Sorrow would be forgotten in overwhelming joy on resurrection morning!</a:t>
            </a:r>
          </a:p>
          <a:p>
            <a:pPr lvl="2"/>
            <a:r>
              <a:rPr lang="en-US" sz="2000" dirty="0" smtClean="0"/>
              <a:t>“Your heart will rejoice, and your joy no one will take from you” (John 16:22).</a:t>
            </a:r>
          </a:p>
          <a:p>
            <a:pPr lvl="3"/>
            <a:r>
              <a:rPr lang="en-US" dirty="0" smtClean="0"/>
              <a:t>While sorrow was temporary, their joy was forever “</a:t>
            </a:r>
            <a:r>
              <a:rPr lang="en-US" dirty="0" err="1" smtClean="0"/>
              <a:t>unsnatchable</a:t>
            </a:r>
            <a:r>
              <a:rPr lang="en-US" dirty="0" smtClean="0"/>
              <a:t>”!</a:t>
            </a:r>
          </a:p>
          <a:p>
            <a:pPr lvl="3"/>
            <a:r>
              <a:rPr lang="en-US" dirty="0" smtClean="0"/>
              <a:t>Thru the power of God, the resurrection &amp; prayer, “joy may be full” (16:24).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16:</a:t>
            </a:r>
            <a:br>
              <a:rPr lang="en-US" sz="3800" dirty="0" smtClean="0"/>
            </a:br>
            <a:r>
              <a:rPr lang="en-US" sz="3800" u="sng" dirty="0" smtClean="0"/>
              <a:t> “Jesus Was Going &amp; the Spirit Was Coming”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was going to His Father!</a:t>
            </a:r>
          </a:p>
          <a:p>
            <a:pPr lvl="1"/>
            <a:r>
              <a:rPr lang="en-US" sz="2400" dirty="0" smtClean="0"/>
              <a:t>He repeatedly had told them, “I go away to Him who sent Me” (John 16:5, 10, 16).</a:t>
            </a:r>
          </a:p>
          <a:p>
            <a:pPr lvl="1"/>
            <a:r>
              <a:rPr lang="en-US" sz="2400" dirty="0" smtClean="0"/>
              <a:t>Jesus said, “I have overcome the world” (John 16:33; cf. 1 John 4:4).</a:t>
            </a:r>
          </a:p>
          <a:p>
            <a:r>
              <a:rPr lang="en-US" sz="2800" dirty="0" smtClean="0"/>
              <a:t>Only when Jesus left could the Holy Spirit come to the apostles (John 16:7)</a:t>
            </a:r>
          </a:p>
          <a:p>
            <a:pPr lvl="1"/>
            <a:r>
              <a:rPr lang="en-US" sz="2400" i="1" dirty="0" smtClean="0"/>
              <a:t>It is vital to remember the promises made about the Holy Spirit were to the apostles.</a:t>
            </a:r>
            <a:endParaRPr lang="en-US" sz="2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16:</a:t>
            </a:r>
            <a:br>
              <a:rPr lang="en-US" sz="3800" dirty="0" smtClean="0"/>
            </a:br>
            <a:r>
              <a:rPr lang="en-US" sz="3800" u="sng" dirty="0" smtClean="0"/>
              <a:t> “Jesus Was Going &amp; the Spirit Was Coming”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Holy Spirit was coming to comfort the disciples (John 16:7; cf. 14:16-17, 26).</a:t>
            </a:r>
          </a:p>
          <a:p>
            <a:pPr lvl="1"/>
            <a:r>
              <a:rPr lang="en-US" sz="2400" dirty="0" smtClean="0"/>
              <a:t>The disciples needed the “Helper” to help, comfort, counsel, guide and teach them.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16:</a:t>
            </a:r>
            <a:br>
              <a:rPr lang="en-US" sz="3800" dirty="0" smtClean="0"/>
            </a:br>
            <a:r>
              <a:rPr lang="en-US" sz="3800" u="sng" dirty="0" smtClean="0"/>
              <a:t> “Jesus Was Going &amp; the Spirit Was Coming”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Holy Spirit was coming to convict the world (v. 8-11).</a:t>
            </a:r>
          </a:p>
          <a:p>
            <a:pPr lvl="1"/>
            <a:r>
              <a:rPr lang="en-US" sz="2400" dirty="0" smtClean="0"/>
              <a:t>He would convict the world of sin (John 16:8).</a:t>
            </a:r>
          </a:p>
          <a:p>
            <a:pPr lvl="2"/>
            <a:r>
              <a:rPr lang="en-US" sz="2000" dirty="0" smtClean="0"/>
              <a:t>Sin is an enormous problem and leads to tragic consequences.</a:t>
            </a:r>
          </a:p>
          <a:p>
            <a:pPr lvl="2"/>
            <a:r>
              <a:rPr lang="en-US" sz="2000" dirty="0" smtClean="0"/>
              <a:t>The world does not believe in Jesus, which is the root cause of all sin (9).</a:t>
            </a:r>
          </a:p>
          <a:p>
            <a:pPr lvl="1"/>
            <a:r>
              <a:rPr lang="en-US" sz="2400" dirty="0" smtClean="0"/>
              <a:t>He would convict the world of righteousness (John 16:8).</a:t>
            </a:r>
          </a:p>
          <a:p>
            <a:pPr lvl="2"/>
            <a:r>
              <a:rPr lang="en-US" sz="2000" dirty="0" smtClean="0"/>
              <a:t>Righteousness is the only way to be acceptable to God (Acts 10:34-35).</a:t>
            </a:r>
          </a:p>
          <a:p>
            <a:pPr lvl="2"/>
            <a:r>
              <a:rPr lang="en-US" sz="2000" dirty="0" smtClean="0"/>
              <a:t>Jesus was going back to the Father, and there is only one way to Him (16:10).</a:t>
            </a:r>
          </a:p>
          <a:p>
            <a:pPr lvl="1"/>
            <a:r>
              <a:rPr lang="en-US" sz="2400" dirty="0" smtClean="0"/>
              <a:t>He would convict the world of judgment (John 16:8).</a:t>
            </a:r>
          </a:p>
          <a:p>
            <a:pPr lvl="2"/>
            <a:r>
              <a:rPr lang="en-US" sz="2000" dirty="0" smtClean="0"/>
              <a:t>Eternal condemnation awaits those who do not turn to the Lord (cf. 2 Thess. 1:9).</a:t>
            </a:r>
          </a:p>
          <a:p>
            <a:pPr lvl="2"/>
            <a:r>
              <a:rPr lang="en-US" sz="2000" dirty="0" smtClean="0"/>
              <a:t>Judgment is a certainty all will face; Satan has already been condemned (16:11).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16:</a:t>
            </a:r>
            <a:br>
              <a:rPr lang="en-US" sz="3800" dirty="0" smtClean="0"/>
            </a:br>
            <a:r>
              <a:rPr lang="en-US" sz="3800" u="sng" dirty="0" smtClean="0"/>
              <a:t> “Jesus Was Going &amp; the Spirit Was Coming”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Holy Spirit was coming to the apostles for a specific purpose—the truth!  (John 16:13; 14:26)</a:t>
            </a:r>
          </a:p>
          <a:p>
            <a:pPr lvl="1"/>
            <a:r>
              <a:rPr lang="en-US" sz="2400" dirty="0" smtClean="0"/>
              <a:t>The Spirit of truth would guide the apostles into all truth.</a:t>
            </a:r>
          </a:p>
          <a:p>
            <a:pPr lvl="1"/>
            <a:r>
              <a:rPr lang="en-US" sz="2400" dirty="0" smtClean="0"/>
              <a:t>The Spirit of truth would remind them of truth spoken by Jesus.</a:t>
            </a:r>
          </a:p>
          <a:p>
            <a:pPr lvl="1"/>
            <a:r>
              <a:rPr lang="en-US" sz="2400" dirty="0" smtClean="0"/>
              <a:t>The Spirit of truth would reveal the truth of things to come.</a:t>
            </a:r>
          </a:p>
          <a:p>
            <a:pPr lvl="1"/>
            <a:r>
              <a:rPr lang="en-US" sz="2400" dirty="0" smtClean="0"/>
              <a:t>The Spirit of truth would not originate truth (middle of 16:13).</a:t>
            </a:r>
          </a:p>
          <a:p>
            <a:pPr lvl="2"/>
            <a:r>
              <a:rPr lang="en-US" sz="2000" dirty="0" smtClean="0"/>
              <a:t>The Spirit would not speak on His own authority (John 16:13; cf. 12:49).</a:t>
            </a:r>
          </a:p>
          <a:p>
            <a:pPr lvl="2"/>
            <a:r>
              <a:rPr lang="en-US" sz="2000" dirty="0" smtClean="0"/>
              <a:t>The Spirit would speak whatever He heard &amp; tell it plainly (16:13-15, 25).</a:t>
            </a:r>
          </a:p>
          <a:p>
            <a:pPr lvl="2"/>
            <a:r>
              <a:rPr lang="en-US" sz="2000" dirty="0" smtClean="0"/>
              <a:t>The Spirit of truth would reveal truth (not originate).  The revelation is complete!</a:t>
            </a:r>
          </a:p>
          <a:p>
            <a:pPr lvl="2"/>
            <a:r>
              <a:rPr lang="en-US" sz="2000" dirty="0" smtClean="0"/>
              <a:t>It was Jesus’ truth being revealed; the Spirit would not question it or change it!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16:</a:t>
            </a:r>
            <a:br>
              <a:rPr lang="en-US" sz="3800" dirty="0" smtClean="0"/>
            </a:br>
            <a:r>
              <a:rPr lang="en-US" sz="3800" u="sng" dirty="0" smtClean="0"/>
              <a:t> “Jesus Was Going &amp; the Spirit Was Coming”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was going to die!</a:t>
            </a:r>
          </a:p>
          <a:p>
            <a:r>
              <a:rPr lang="en-US" sz="2800" dirty="0" smtClean="0"/>
              <a:t>Jesus was going to be raised! </a:t>
            </a:r>
          </a:p>
          <a:p>
            <a:r>
              <a:rPr lang="en-US" sz="2800" dirty="0" smtClean="0"/>
              <a:t>Jesus was going to His Father!</a:t>
            </a:r>
          </a:p>
          <a:p>
            <a:r>
              <a:rPr lang="en-US" sz="2800" dirty="0" smtClean="0"/>
              <a:t>Only when Jesus left could the Holy Spirit come to the apostles!</a:t>
            </a:r>
          </a:p>
          <a:p>
            <a:r>
              <a:rPr lang="en-US" sz="2800" dirty="0" smtClean="0"/>
              <a:t>The Holy Spirit was coming to comfort the disciples!</a:t>
            </a:r>
          </a:p>
          <a:p>
            <a:r>
              <a:rPr lang="en-US" sz="2800" dirty="0" smtClean="0"/>
              <a:t>The Holy Spirit was coming to convict the world!</a:t>
            </a:r>
          </a:p>
          <a:p>
            <a:r>
              <a:rPr lang="en-US" sz="2800" dirty="0" smtClean="0"/>
              <a:t>The Holy Spirit was coming to the apostles for a specific purpose—the truth!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900" dirty="0" smtClean="0"/>
              <a:t>How Chapter 16 Helps to Fulfill the Overall Purpose of the Gospel of John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64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“All things the Father has are Mine…I came forth from the Father” (John 16:15, 28).</a:t>
            </a:r>
            <a:endParaRPr lang="en-US" sz="5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Vital Concepts &amp; Truths to Know in John 16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tries to prevent His disciples from falling/stumbling (16:1)!</a:t>
            </a:r>
          </a:p>
          <a:p>
            <a:pPr lvl="1"/>
            <a:r>
              <a:rPr lang="en-US" sz="2400" dirty="0" smtClean="0"/>
              <a:t>He clearly tells and forewarns of struggles and persecutions (John 16:2).</a:t>
            </a:r>
          </a:p>
          <a:p>
            <a:pPr lvl="2"/>
            <a:r>
              <a:rPr lang="en-US" sz="2000" dirty="0" smtClean="0"/>
              <a:t>His foretelling was for the purpose of strengthening faith (John 16:4).</a:t>
            </a:r>
          </a:p>
          <a:p>
            <a:pPr lvl="1"/>
            <a:r>
              <a:rPr lang="en-US" sz="2400" dirty="0" smtClean="0"/>
              <a:t>He is patient with them!</a:t>
            </a:r>
          </a:p>
          <a:p>
            <a:pPr lvl="2"/>
            <a:r>
              <a:rPr lang="en-US" sz="2000" dirty="0" smtClean="0"/>
              <a:t>“I still have many things to say to you, but you cannot bear them now” (16:12).</a:t>
            </a:r>
          </a:p>
          <a:p>
            <a:pPr lvl="2"/>
            <a:r>
              <a:rPr lang="en-US" sz="2000" dirty="0" smtClean="0"/>
              <a:t>How many times had He told them where He was from &amp; where He was going?</a:t>
            </a:r>
          </a:p>
          <a:p>
            <a:pPr lvl="3"/>
            <a:r>
              <a:rPr lang="en-US" dirty="0" smtClean="0"/>
              <a:t>He continues to tell them until it starts to “click” in John 16 (v. 28).</a:t>
            </a:r>
            <a:endParaRPr lang="en-US" sz="4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Vital Concepts &amp; Truths to Know in John 16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promises of the coming &amp; work of the Holy Spirit in John 16 were to the apostles!</a:t>
            </a:r>
          </a:p>
          <a:p>
            <a:pPr lvl="1"/>
            <a:r>
              <a:rPr lang="en-US" sz="2400" dirty="0" smtClean="0"/>
              <a:t>“You” or “your” (addressed to the apostles) is found 61 times in the 33 verses.</a:t>
            </a:r>
          </a:p>
          <a:p>
            <a:pPr lvl="1"/>
            <a:r>
              <a:rPr lang="en-US" sz="2400" dirty="0" smtClean="0"/>
              <a:t>The Holy Spirit would reveal truth to the apostles thru miraculous means (not us).</a:t>
            </a:r>
          </a:p>
          <a:p>
            <a:pPr lvl="1"/>
            <a:r>
              <a:rPr lang="en-US" sz="2400" dirty="0" smtClean="0"/>
              <a:t>The truth that was revealed to and through them is ours today in Scripture.</a:t>
            </a:r>
          </a:p>
          <a:p>
            <a:pPr lvl="1"/>
            <a:r>
              <a:rPr lang="en-US" sz="2400" dirty="0" smtClean="0"/>
              <a:t>The truth in Scripture is thoroughly complete (cf. 2 Tim. 3:16-17; 1 Cor. 2:8-13).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Vital Concepts &amp; Truths to Know in John 16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and His Father are one in nature!</a:t>
            </a:r>
          </a:p>
          <a:p>
            <a:pPr lvl="1"/>
            <a:r>
              <a:rPr lang="en-US" sz="2400" dirty="0" smtClean="0"/>
              <a:t>“All things that the Father has are Mine” (John 16:15).</a:t>
            </a:r>
          </a:p>
          <a:p>
            <a:pPr lvl="2"/>
            <a:r>
              <a:rPr lang="en-US" sz="2000" dirty="0" smtClean="0"/>
              <a:t>What a powerful and unambiguous affirmation of His deity (cf. Col. 2:9).</a:t>
            </a:r>
          </a:p>
          <a:p>
            <a:pPr lvl="2"/>
            <a:r>
              <a:rPr lang="en-US" sz="2000" dirty="0" smtClean="0"/>
              <a:t>Whatever belongs to the Father is His; whatever belongs to Him is the Father’s!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Vital Concepts &amp; Truths to Know in John 16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Prayers are to be directed to the Father in the name of Jesus.</a:t>
            </a:r>
          </a:p>
          <a:p>
            <a:pPr lvl="1"/>
            <a:r>
              <a:rPr lang="en-US" sz="2400" dirty="0" smtClean="0"/>
              <a:t>“Whatever you ask in My name…ask anything in My name…whatever you ask the Father in My name…ask in My name” (John 14:13-14; 15:16; 16:23-26).</a:t>
            </a:r>
          </a:p>
          <a:p>
            <a:pPr lvl="1"/>
            <a:r>
              <a:rPr lang="en-US" sz="2400" dirty="0" smtClean="0"/>
              <a:t>“In the name of Jesus” means in the manner He authorizes, in harmony with His will.</a:t>
            </a:r>
          </a:p>
          <a:p>
            <a:pPr lvl="2"/>
            <a:r>
              <a:rPr lang="en-US" sz="2000" dirty="0" smtClean="0"/>
              <a:t>Acceptable &amp; answerable prayers are conditional (cf. 1 John 3:22; 5:14).</a:t>
            </a:r>
          </a:p>
          <a:p>
            <a:pPr lvl="2"/>
            <a:r>
              <a:rPr lang="en-US" sz="2000" dirty="0" smtClean="0"/>
              <a:t>The joy of a disciple is made full, complete &amp; permanent through prayer (16:24)!</a:t>
            </a:r>
          </a:p>
          <a:p>
            <a:pPr lvl="1"/>
            <a:r>
              <a:rPr lang="en-US" sz="2400" dirty="0" smtClean="0"/>
              <a:t>Jesus intercedes (1 Jn. 2:1; Heb. 7:25; Rom. 8:34), but “in Jesus’ name” is not that.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Vital Concepts &amp; Truths to Know in John 16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 strong faith takes tremendous effort and diligence!</a:t>
            </a:r>
          </a:p>
          <a:p>
            <a:pPr lvl="1"/>
            <a:r>
              <a:rPr lang="en-US" sz="2400" dirty="0" smtClean="0"/>
              <a:t>The apostles had been with Jesus for 3½ years, but their faith was still fragile &amp; weak.</a:t>
            </a:r>
          </a:p>
          <a:p>
            <a:pPr lvl="2"/>
            <a:r>
              <a:rPr lang="en-US" sz="2000" dirty="0" smtClean="0"/>
              <a:t>Continued to erroneously expect an earthly kingdom, throne &amp; king.</a:t>
            </a:r>
          </a:p>
          <a:p>
            <a:pPr lvl="2"/>
            <a:r>
              <a:rPr lang="en-US" sz="2000" dirty="0" smtClean="0"/>
              <a:t>Continued to not “hear” or “understand” what He was telling them.</a:t>
            </a:r>
          </a:p>
          <a:p>
            <a:pPr lvl="1"/>
            <a:r>
              <a:rPr lang="en-US" sz="2400" dirty="0" smtClean="0"/>
              <a:t>Their faith and understanding took a giant step in John 16:30 –</a:t>
            </a:r>
          </a:p>
          <a:p>
            <a:pPr lvl="2"/>
            <a:r>
              <a:rPr lang="en-US" sz="2000" dirty="0" smtClean="0"/>
              <a:t>“Now we are sure that You know all things…By this we believe…”</a:t>
            </a:r>
          </a:p>
          <a:p>
            <a:pPr lvl="1"/>
            <a:r>
              <a:rPr lang="en-US" sz="2400" dirty="0" smtClean="0"/>
              <a:t>However, in the next two verses they would all be scattered!</a:t>
            </a:r>
          </a:p>
          <a:p>
            <a:pPr lvl="2"/>
            <a:r>
              <a:rPr lang="en-US" sz="2000" dirty="0" smtClean="0"/>
              <a:t>Their faith was not deep enough, strong enough or enduring enough.</a:t>
            </a:r>
          </a:p>
          <a:p>
            <a:pPr lvl="2"/>
            <a:r>
              <a:rPr lang="en-US" sz="2000" dirty="0" smtClean="0"/>
              <a:t>The impending troubles would push their faith to the breaking point.</a:t>
            </a:r>
          </a:p>
          <a:p>
            <a:pPr lvl="1"/>
            <a:r>
              <a:rPr lang="en-US" sz="2400" dirty="0" smtClean="0"/>
              <a:t>If the faith of the apostles needed constant attention, cultivating &amp; developing…</a:t>
            </a:r>
          </a:p>
          <a:p>
            <a:pPr lvl="2"/>
            <a:r>
              <a:rPr lang="en-US" sz="2000" dirty="0" smtClean="0"/>
              <a:t>What are we doing?  How much effort &amp; diligence are we giving to grow in faith?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Vital Concepts &amp; Truths to Know in John 16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Even when others (including friends &amp; family) abandon you, God will not!</a:t>
            </a:r>
          </a:p>
          <a:p>
            <a:pPr lvl="1"/>
            <a:r>
              <a:rPr lang="en-US" sz="2400" dirty="0" smtClean="0"/>
              <a:t>“You…will leave Me alone.  And yet I am not alone, because the Father is with Me” (John 16:32).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Vital Concepts &amp; Truths to Know in John 16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peace that Jesus gives is a remarkable thing!</a:t>
            </a:r>
          </a:p>
          <a:p>
            <a:pPr lvl="1"/>
            <a:r>
              <a:rPr lang="en-US" sz="2400" dirty="0" smtClean="0"/>
              <a:t>It is independent of all earthly circumstances, concerns, worries &amp; frustrations.</a:t>
            </a:r>
          </a:p>
          <a:p>
            <a:pPr lvl="1"/>
            <a:r>
              <a:rPr lang="en-US" sz="2400" dirty="0" smtClean="0"/>
              <a:t>It is obtainable &amp; powerful even in the face of hatred, trials, afflictions and rejection.</a:t>
            </a:r>
          </a:p>
          <a:p>
            <a:pPr lvl="1"/>
            <a:r>
              <a:rPr lang="en-US" sz="2400" dirty="0" smtClean="0"/>
              <a:t>It is available only in Christ – “that in Me you may have peace” (John 16:33).</a:t>
            </a:r>
          </a:p>
          <a:p>
            <a:pPr lvl="2"/>
            <a:r>
              <a:rPr lang="en-US" sz="2000" dirty="0" smtClean="0"/>
              <a:t>Contrary to what is “in the world” (i.e., tribulation) is the peace in Christ.</a:t>
            </a:r>
          </a:p>
          <a:p>
            <a:pPr lvl="2"/>
            <a:r>
              <a:rPr lang="en-US" sz="2000" dirty="0" smtClean="0"/>
              <a:t>Present tense “have” indicates a continuous possession–“keep on having peace.”</a:t>
            </a:r>
          </a:p>
          <a:p>
            <a:pPr lvl="1"/>
            <a:r>
              <a:rPr lang="en-US" sz="2400" dirty="0" smtClean="0"/>
              <a:t>It truly surpasses all understanding &amp; eases the troubled heart (cf. 14:27; Phil. 4:6-7)!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16:</a:t>
            </a:r>
            <a:br>
              <a:rPr lang="en-US" sz="3800" dirty="0" smtClean="0"/>
            </a:br>
            <a:r>
              <a:rPr lang="en-US" sz="3800" u="sng" dirty="0" smtClean="0"/>
              <a:t> “Jesus Was Going &amp; the Spirit Was Coming”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was going to die!</a:t>
            </a:r>
          </a:p>
          <a:p>
            <a:pPr lvl="1"/>
            <a:r>
              <a:rPr lang="en-US" sz="2400" dirty="0" smtClean="0"/>
              <a:t>“A little while, and you will not see Me” (John 16:16).  He would die in a few hours!</a:t>
            </a:r>
          </a:p>
          <a:p>
            <a:pPr lvl="1"/>
            <a:r>
              <a:rPr lang="en-US" sz="2400" dirty="0" smtClean="0"/>
              <a:t>When Jesus was arrested &amp; taken away, His disciples would “be scattered” (16:32).</a:t>
            </a:r>
          </a:p>
          <a:p>
            <a:pPr lvl="2"/>
            <a:r>
              <a:rPr lang="en-US" sz="2000" dirty="0" smtClean="0"/>
              <a:t>His disciples would leave Him to suffer and die alone!</a:t>
            </a:r>
          </a:p>
          <a:p>
            <a:pPr lvl="1"/>
            <a:r>
              <a:rPr lang="en-US" sz="2400" dirty="0" smtClean="0"/>
              <a:t>When He died, Jesus said they would “weep and lament” and “sorrow” (16:20).</a:t>
            </a:r>
          </a:p>
          <a:p>
            <a:pPr lvl="2"/>
            <a:r>
              <a:rPr lang="en-US" sz="2000" dirty="0" smtClean="0"/>
              <a:t>How infuriating that the world would “rejoice” when they were sorrowful (16:20)!</a:t>
            </a:r>
          </a:p>
          <a:p>
            <a:pPr lvl="3"/>
            <a:r>
              <a:rPr lang="en-US" dirty="0" smtClean="0"/>
              <a:t>The world, along with Satan, no doubt thought they were victorious.</a:t>
            </a:r>
          </a:p>
          <a:p>
            <a:pPr lvl="3"/>
            <a:r>
              <a:rPr lang="en-US" dirty="0" smtClean="0"/>
              <a:t>The rejoicing of the world/Satan was turned into sorrow (16:11; Heb. 2:14).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1544</Words>
  <Application>Microsoft Office PowerPoint</Application>
  <PresentationFormat>On-screen Show (4:3)</PresentationFormat>
  <Paragraphs>108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Vital Concepts &amp; Truths to Know in John 16</vt:lpstr>
      <vt:lpstr>Vital Concepts &amp; Truths to Know in John 16</vt:lpstr>
      <vt:lpstr>Vital Concepts &amp; Truths to Know in John 16</vt:lpstr>
      <vt:lpstr>Vital Concepts &amp; Truths to Know in John 16</vt:lpstr>
      <vt:lpstr>Vital Concepts &amp; Truths to Know in John 16</vt:lpstr>
      <vt:lpstr>Vital Concepts &amp; Truths to Know in John 16</vt:lpstr>
      <vt:lpstr>Vital Concepts &amp; Truths to Know in John 16</vt:lpstr>
      <vt:lpstr>An Overview/Theme of John 16:  “Jesus Was Going &amp; the Spirit Was Coming”</vt:lpstr>
      <vt:lpstr>An Overview/Theme of John 16:  “Jesus Was Going &amp; the Spirit Was Coming”</vt:lpstr>
      <vt:lpstr>An Overview/Theme of John 16:  “Jesus Was Going &amp; the Spirit Was Coming”</vt:lpstr>
      <vt:lpstr>An Overview/Theme of John 16:  “Jesus Was Going &amp; the Spirit Was Coming”</vt:lpstr>
      <vt:lpstr>An Overview/Theme of John 16:  “Jesus Was Going &amp; the Spirit Was Coming”</vt:lpstr>
      <vt:lpstr>An Overview/Theme of John 16:  “Jesus Was Going &amp; the Spirit Was Coming”</vt:lpstr>
      <vt:lpstr>An Overview/Theme of John 16:  “Jesus Was Going &amp; the Spirit Was Coming”</vt:lpstr>
      <vt:lpstr>How Chapter 16 Helps to Fulfill the Overall Purpose of the Gospel of John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177</cp:revision>
  <dcterms:created xsi:type="dcterms:W3CDTF">2010-11-25T23:29:55Z</dcterms:created>
  <dcterms:modified xsi:type="dcterms:W3CDTF">2011-02-03T00:06:32Z</dcterms:modified>
</cp:coreProperties>
</file>