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8812" y="4267200"/>
            <a:ext cx="3741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14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</a:t>
            </a:r>
            <a:r>
              <a:rPr lang="en-US" sz="2800" dirty="0" smtClean="0"/>
              <a:t>promised to send the Comforter to the apostles!</a:t>
            </a:r>
          </a:p>
          <a:p>
            <a:pPr lvl="1"/>
            <a:r>
              <a:rPr lang="en-US" sz="2400" dirty="0" smtClean="0"/>
              <a:t>This promise, </a:t>
            </a:r>
            <a:r>
              <a:rPr lang="en-US" sz="2400" dirty="0" smtClean="0"/>
              <a:t>to </a:t>
            </a:r>
            <a:r>
              <a:rPr lang="en-US" sz="2400" dirty="0" smtClean="0"/>
              <a:t>the apostles, indicated the Comforter would:</a:t>
            </a:r>
          </a:p>
          <a:p>
            <a:pPr lvl="2"/>
            <a:r>
              <a:rPr lang="en-US" sz="2000" dirty="0" smtClean="0"/>
              <a:t>Abide with them for the duration of their work (14:16).</a:t>
            </a:r>
          </a:p>
          <a:p>
            <a:pPr lvl="2"/>
            <a:r>
              <a:rPr lang="en-US" sz="2000" dirty="0" smtClean="0"/>
              <a:t>Continue the mission of Christ (John 14:16-18).</a:t>
            </a:r>
          </a:p>
          <a:p>
            <a:pPr lvl="2"/>
            <a:r>
              <a:rPr lang="en-US" sz="2000" dirty="0" smtClean="0"/>
              <a:t>Bring, teach and reveal truth, as “the Spirit of truth” (John 14:17).</a:t>
            </a:r>
          </a:p>
          <a:p>
            <a:pPr lvl="2"/>
            <a:r>
              <a:rPr lang="en-US" sz="2000" dirty="0" smtClean="0"/>
              <a:t>Be “with” them &amp; “in” them to teach God’s Word (John 14:17).</a:t>
            </a:r>
          </a:p>
          <a:p>
            <a:pPr lvl="2"/>
            <a:r>
              <a:rPr lang="en-US" sz="2000" dirty="0" smtClean="0"/>
              <a:t>Ensure not left alone but have the continued presence of the Lord </a:t>
            </a:r>
            <a:r>
              <a:rPr lang="en-US" sz="2000" dirty="0" smtClean="0"/>
              <a:t>(18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Come in harmony with the will &amp; authority of Christ (John 14:26).</a:t>
            </a:r>
          </a:p>
          <a:p>
            <a:pPr lvl="2"/>
            <a:r>
              <a:rPr lang="en-US" sz="2000" dirty="0" smtClean="0"/>
              <a:t>Teach them “all things” they were unable to receive then (John 14:26).</a:t>
            </a:r>
          </a:p>
          <a:p>
            <a:pPr lvl="2"/>
            <a:r>
              <a:rPr lang="en-US" sz="2000" dirty="0" smtClean="0"/>
              <a:t>Remind them of “all things” Jesus had taught them (John 14:26).</a:t>
            </a:r>
          </a:p>
          <a:p>
            <a:pPr lvl="1"/>
            <a:r>
              <a:rPr lang="en-US" sz="2400" dirty="0" smtClean="0"/>
              <a:t>They would have all they needed to record the full revelation of God (cf. 2 Pet. 1:21).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700" dirty="0" smtClean="0"/>
              <a:t>Jesus </a:t>
            </a:r>
            <a:r>
              <a:rPr lang="en-US" sz="2700" dirty="0" smtClean="0"/>
              <a:t>promised </a:t>
            </a:r>
            <a:r>
              <a:rPr lang="en-US" sz="2700" dirty="0" smtClean="0"/>
              <a:t>apostles </a:t>
            </a:r>
            <a:r>
              <a:rPr lang="en-US" sz="2700" dirty="0" smtClean="0"/>
              <a:t>would do greater works than He!</a:t>
            </a:r>
          </a:p>
          <a:p>
            <a:pPr lvl="1"/>
            <a:r>
              <a:rPr lang="en-US" sz="2400" dirty="0" smtClean="0"/>
              <a:t>It was necessary that they remain in order to advance His cause on earth (14:12-14).</a:t>
            </a:r>
          </a:p>
          <a:p>
            <a:pPr lvl="1"/>
            <a:r>
              <a:rPr lang="en-US" sz="2400" dirty="0" smtClean="0"/>
              <a:t>They would do “greater works”—in number of works, converts &amp; lands reached.</a:t>
            </a:r>
          </a:p>
          <a:p>
            <a:r>
              <a:rPr lang="en-US" sz="2800" dirty="0" smtClean="0"/>
              <a:t>Jesus </a:t>
            </a:r>
            <a:r>
              <a:rPr lang="en-US" sz="2800" dirty="0" smtClean="0"/>
              <a:t>promised the indwelling of the Godhead!</a:t>
            </a:r>
          </a:p>
          <a:p>
            <a:pPr lvl="1"/>
            <a:r>
              <a:rPr lang="en-US" sz="2400" dirty="0" smtClean="0"/>
              <a:t>To those who love the Lord and keep His word:</a:t>
            </a:r>
          </a:p>
          <a:p>
            <a:pPr lvl="2"/>
            <a:r>
              <a:rPr lang="en-US" sz="2000" dirty="0" smtClean="0"/>
              <a:t>“We will come to him and make Our home with him” </a:t>
            </a:r>
            <a:r>
              <a:rPr lang="en-US" sz="2000" dirty="0" smtClean="0"/>
              <a:t>(14:23</a:t>
            </a:r>
            <a:r>
              <a:rPr lang="en-US" sz="2000" dirty="0" smtClean="0"/>
              <a:t>, 17, 20).</a:t>
            </a:r>
          </a:p>
          <a:p>
            <a:pPr lvl="2"/>
            <a:r>
              <a:rPr lang="en-US" sz="2000" dirty="0" smtClean="0"/>
              <a:t>Where there is no obedience, there is no indwelling.</a:t>
            </a:r>
          </a:p>
          <a:p>
            <a:pPr lvl="2"/>
            <a:r>
              <a:rPr lang="en-US" sz="2000" dirty="0" smtClean="0"/>
              <a:t>But, where there is true love &amp; obedience, there is an abiding (cf. Gal. 2:20).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</a:t>
            </a:r>
            <a:r>
              <a:rPr lang="en-US" sz="2800" dirty="0" smtClean="0"/>
              <a:t>promised His peace!</a:t>
            </a:r>
          </a:p>
          <a:p>
            <a:pPr lvl="1"/>
            <a:r>
              <a:rPr lang="en-US" sz="2400" dirty="0" smtClean="0"/>
              <a:t>His peace is not like the world’s peace; it does not rely on worldly circumstances.</a:t>
            </a:r>
          </a:p>
          <a:p>
            <a:pPr lvl="1"/>
            <a:r>
              <a:rPr lang="en-US" sz="2400" dirty="0" smtClean="0"/>
              <a:t>It can soothe the troubled heart and allay doubts and fears within (John 14:27).</a:t>
            </a:r>
          </a:p>
          <a:p>
            <a:pPr lvl="1"/>
            <a:r>
              <a:rPr lang="en-US" sz="2400" dirty="0" smtClean="0"/>
              <a:t>It can overcome anxiety and “guard your hearts and minds” (Phil. 4:6-7).</a:t>
            </a:r>
          </a:p>
          <a:p>
            <a:r>
              <a:rPr lang="en-US" sz="2800" dirty="0" smtClean="0"/>
              <a:t>Jesus </a:t>
            </a:r>
            <a:r>
              <a:rPr lang="en-US" sz="2800" dirty="0" smtClean="0"/>
              <a:t>promised answered prayer, but </a:t>
            </a:r>
            <a:r>
              <a:rPr lang="en-US" sz="2800" dirty="0" smtClean="0"/>
              <a:t>conditional!</a:t>
            </a:r>
          </a:p>
          <a:p>
            <a:pPr lvl="1"/>
            <a:r>
              <a:rPr lang="en-US" sz="2400" dirty="0" smtClean="0"/>
              <a:t>John 14:13-14</a:t>
            </a:r>
            <a:endParaRPr lang="en-US" sz="8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</a:t>
            </a:r>
            <a:r>
              <a:rPr lang="en-US" sz="3900" dirty="0" smtClean="0"/>
              <a:t>14 </a:t>
            </a:r>
            <a:r>
              <a:rPr lang="en-US" sz="3900" dirty="0" smtClean="0"/>
              <a:t>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&amp; the Father equally possess the divine nature (John 14:7-12).</a:t>
            </a:r>
          </a:p>
          <a:p>
            <a:r>
              <a:rPr lang="en-US" sz="2800" dirty="0" smtClean="0"/>
              <a:t>“</a:t>
            </a:r>
            <a:r>
              <a:rPr lang="en-US" sz="2800" dirty="0" smtClean="0"/>
              <a:t>I Am” Statements:  </a:t>
            </a:r>
            <a:endParaRPr lang="en-US" sz="2800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dirty="0" smtClean="0"/>
              <a:t>I am the way, the truth &amp; the </a:t>
            </a:r>
            <a:r>
              <a:rPr lang="en-US" sz="2400" dirty="0" smtClean="0"/>
              <a:t>life” (John 14:6)</a:t>
            </a:r>
          </a:p>
          <a:p>
            <a:pPr lvl="1"/>
            <a:r>
              <a:rPr lang="en-US" sz="2400" dirty="0" smtClean="0"/>
              <a:t>“…I </a:t>
            </a:r>
            <a:r>
              <a:rPr lang="en-US" sz="2400" dirty="0" smtClean="0"/>
              <a:t>am in the Father” </a:t>
            </a:r>
            <a:r>
              <a:rPr lang="en-US" sz="2400" dirty="0" smtClean="0"/>
              <a:t>(John 14:6, 10, 11, 20</a:t>
            </a:r>
            <a:r>
              <a:rPr lang="en-US" sz="2400" dirty="0" smtClean="0"/>
              <a:t>). </a:t>
            </a:r>
            <a:endParaRPr lang="en-US" sz="24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works Jesus did proved His deity (John 14:10-11).</a:t>
            </a:r>
          </a:p>
          <a:p>
            <a:r>
              <a:rPr lang="en-US" sz="2800" dirty="0" smtClean="0"/>
              <a:t>Prophesied of matters beforehand, that they might believe when fulfilled (John 14:29).</a:t>
            </a:r>
            <a:endParaRPr lang="en-US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14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is only one way to heaven!</a:t>
            </a:r>
          </a:p>
          <a:p>
            <a:pPr lvl="1"/>
            <a:r>
              <a:rPr lang="en-US" sz="2400" dirty="0" smtClean="0"/>
              <a:t>It is through Jesus, His way &amp; His truth (John 14:4-10).</a:t>
            </a:r>
          </a:p>
          <a:p>
            <a:r>
              <a:rPr lang="en-US" sz="2800" dirty="0" smtClean="0"/>
              <a:t>Heaven is a prepared place for a prepared people!  Prepared people love &amp; obey!</a:t>
            </a:r>
          </a:p>
          <a:p>
            <a:r>
              <a:rPr lang="en-US" sz="2800" dirty="0" smtClean="0"/>
              <a:t>In His glory, the Son is not subordinate to the Father!</a:t>
            </a:r>
          </a:p>
          <a:p>
            <a:pPr lvl="1"/>
            <a:r>
              <a:rPr lang="en-US" sz="2400" dirty="0" smtClean="0"/>
              <a:t>Each equally possesses the same divine nature, character, disposition, intent &amp; love.</a:t>
            </a:r>
          </a:p>
          <a:p>
            <a:pPr lvl="1"/>
            <a:r>
              <a:rPr lang="en-US" sz="2400" dirty="0" smtClean="0"/>
              <a:t>To believe in One is to believe in the Other (John 14:1).</a:t>
            </a:r>
          </a:p>
          <a:p>
            <a:pPr lvl="1"/>
            <a:r>
              <a:rPr lang="en-US" sz="2400" dirty="0" smtClean="0"/>
              <a:t>To know One is to know the Other; to see One is to see the Other (John 14:7-12).</a:t>
            </a:r>
          </a:p>
          <a:p>
            <a:pPr lvl="1"/>
            <a:r>
              <a:rPr lang="en-US" sz="2400" dirty="0" smtClean="0"/>
              <a:t>The works of One are the works of the Other (John 14:10-12).</a:t>
            </a:r>
            <a:endParaRPr lang="en-US" sz="8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14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is a direct correlation and inseparable tie between love and obedience!</a:t>
            </a:r>
          </a:p>
          <a:p>
            <a:pPr lvl="1"/>
            <a:r>
              <a:rPr lang="en-US" sz="2400" dirty="0" smtClean="0"/>
              <a:t>Loving Christ &amp; keeping His commandments are combined four times (15, 21, 23, 24).</a:t>
            </a:r>
          </a:p>
          <a:p>
            <a:pPr lvl="1"/>
            <a:r>
              <a:rPr lang="en-US" sz="2400" dirty="0" smtClean="0"/>
              <a:t>It is futile, arrogant and disastrous to profess to love Jesus but not obey Him!</a:t>
            </a:r>
          </a:p>
          <a:p>
            <a:pPr lvl="2"/>
            <a:r>
              <a:rPr lang="en-US" sz="2000" dirty="0" smtClean="0"/>
              <a:t>Love and obedience cannot be separated (cf. 1 John 2:3-5; John 15:9-16).</a:t>
            </a:r>
          </a:p>
          <a:p>
            <a:pPr lvl="2"/>
            <a:r>
              <a:rPr lang="en-US" sz="2000" dirty="0" smtClean="0"/>
              <a:t>Jesus said that one who does not obey Him does not actually love Him (14:24).</a:t>
            </a:r>
          </a:p>
          <a:p>
            <a:pPr lvl="2"/>
            <a:r>
              <a:rPr lang="en-US" sz="2000" dirty="0" smtClean="0"/>
              <a:t>If one does not love and obey Christ and His Word:</a:t>
            </a:r>
          </a:p>
          <a:p>
            <a:pPr lvl="3"/>
            <a:r>
              <a:rPr lang="en-US" sz="1800" dirty="0" smtClean="0"/>
              <a:t>He does not love and obey the Father’s word (John 14:24).</a:t>
            </a:r>
          </a:p>
          <a:p>
            <a:pPr lvl="3"/>
            <a:r>
              <a:rPr lang="en-US" sz="1800" dirty="0" smtClean="0"/>
              <a:t>He will be judged by that which He has rejected (cf. John 12:48; 2 Th. 1:7-9).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14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is a direct correlation and inseparable tie between love and obedience!</a:t>
            </a:r>
          </a:p>
          <a:p>
            <a:pPr lvl="1"/>
            <a:r>
              <a:rPr lang="en-US" sz="2400" dirty="0" smtClean="0"/>
              <a:t>There is only one way to receive the love of Jesus and the love of the Father!</a:t>
            </a:r>
          </a:p>
          <a:p>
            <a:pPr lvl="2"/>
            <a:r>
              <a:rPr lang="en-US" sz="2000" dirty="0" smtClean="0"/>
              <a:t>Love Him, treasure His commandments and keep His Word </a:t>
            </a:r>
            <a:r>
              <a:rPr lang="en-US" sz="2000" dirty="0" smtClean="0"/>
              <a:t>(14:21</a:t>
            </a:r>
            <a:r>
              <a:rPr lang="en-US" sz="2000" dirty="0" smtClean="0"/>
              <a:t>, 23).</a:t>
            </a:r>
          </a:p>
          <a:p>
            <a:pPr lvl="1"/>
            <a:r>
              <a:rPr lang="en-US" sz="2400" dirty="0" smtClean="0"/>
              <a:t>Jesus is our greatest example in this inseparable tie </a:t>
            </a:r>
            <a:r>
              <a:rPr lang="en-US" sz="2400" dirty="0" smtClean="0"/>
              <a:t>(14:31</a:t>
            </a:r>
            <a:r>
              <a:rPr lang="en-US" sz="2400" dirty="0" smtClean="0"/>
              <a:t>).</a:t>
            </a:r>
          </a:p>
          <a:p>
            <a:pPr lvl="2"/>
            <a:r>
              <a:rPr lang="en-US" sz="2000" dirty="0" smtClean="0"/>
              <a:t>“I love the Father…as the Father gave Me commandment, so I do</a:t>
            </a:r>
            <a:r>
              <a:rPr lang="en-US" sz="2000" dirty="0" smtClean="0"/>
              <a:t>!”</a:t>
            </a:r>
            <a:endParaRPr lang="en-US" sz="2000" dirty="0" smtClean="0"/>
          </a:p>
          <a:p>
            <a:pPr lvl="2"/>
            <a:r>
              <a:rPr lang="en-US" sz="2000" dirty="0" smtClean="0"/>
              <a:t>To demonstrate His love for the Father, He obeyed Him!  How can we do less?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78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7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7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7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57" end="2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57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57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4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224" end="2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24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224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7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87" end="3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287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287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1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51" end="4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51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51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was much that had happened to trouble them!</a:t>
            </a:r>
          </a:p>
          <a:p>
            <a:pPr lvl="1"/>
            <a:r>
              <a:rPr lang="en-US" sz="2400" dirty="0" smtClean="0"/>
              <a:t>“The </a:t>
            </a:r>
            <a:r>
              <a:rPr lang="en-US" sz="2400" dirty="0" smtClean="0"/>
              <a:t>hour” of His </a:t>
            </a:r>
            <a:r>
              <a:rPr lang="en-US" sz="2400" dirty="0" smtClean="0"/>
              <a:t>death</a:t>
            </a:r>
            <a:r>
              <a:rPr lang="en-US" sz="2400" dirty="0" smtClean="0"/>
              <a:t>; </a:t>
            </a:r>
            <a:r>
              <a:rPr lang="en-US" sz="2400" dirty="0" smtClean="0"/>
              <a:t>Jewish </a:t>
            </a:r>
            <a:r>
              <a:rPr lang="en-US" sz="2400" dirty="0" smtClean="0"/>
              <a:t>leaders sought to kill Him.</a:t>
            </a:r>
          </a:p>
          <a:p>
            <a:pPr lvl="1"/>
            <a:r>
              <a:rPr lang="en-US" sz="2400" dirty="0" smtClean="0"/>
              <a:t>Judas </a:t>
            </a:r>
            <a:r>
              <a:rPr lang="en-US" sz="2400" dirty="0" smtClean="0"/>
              <a:t>betraying </a:t>
            </a:r>
            <a:r>
              <a:rPr lang="en-US" sz="2400" dirty="0" smtClean="0"/>
              <a:t>Jesus; Peter </a:t>
            </a:r>
            <a:r>
              <a:rPr lang="en-US" sz="2400" dirty="0" smtClean="0"/>
              <a:t>going </a:t>
            </a:r>
            <a:r>
              <a:rPr lang="en-US" sz="2400" dirty="0" smtClean="0"/>
              <a:t>to deny Jesus three times.</a:t>
            </a:r>
          </a:p>
          <a:p>
            <a:r>
              <a:rPr lang="en-US" sz="2800" dirty="0" smtClean="0"/>
              <a:t>There was much that was going to happen to </a:t>
            </a:r>
            <a:r>
              <a:rPr lang="en-US" sz="2800" dirty="0" smtClean="0"/>
              <a:t>trouble!</a:t>
            </a:r>
            <a:endParaRPr lang="en-US" sz="2800" dirty="0" smtClean="0"/>
          </a:p>
          <a:p>
            <a:pPr lvl="1"/>
            <a:r>
              <a:rPr lang="en-US" sz="2400" dirty="0" smtClean="0"/>
              <a:t>Jesus </a:t>
            </a:r>
            <a:r>
              <a:rPr lang="en-US" sz="2400" dirty="0" smtClean="0"/>
              <a:t>going </a:t>
            </a:r>
            <a:r>
              <a:rPr lang="en-US" sz="2400" dirty="0" smtClean="0"/>
              <a:t>to be arrested, beaten, abused, shamed and killed.</a:t>
            </a:r>
          </a:p>
          <a:p>
            <a:pPr lvl="1"/>
            <a:r>
              <a:rPr lang="en-US" sz="2400" dirty="0" smtClean="0"/>
              <a:t>Jesus was soon going away and they could not follow Him now.</a:t>
            </a:r>
          </a:p>
          <a:p>
            <a:r>
              <a:rPr lang="en-US" sz="2800" dirty="0" smtClean="0"/>
              <a:t>There was much that remained uncertain to them!</a:t>
            </a:r>
          </a:p>
          <a:p>
            <a:pPr lvl="1"/>
            <a:r>
              <a:rPr lang="en-US" sz="2400" dirty="0" smtClean="0"/>
              <a:t>The only three people, besides Jesus, to speak in John 14 displayed their confusion.</a:t>
            </a:r>
          </a:p>
          <a:p>
            <a:pPr lvl="2"/>
            <a:r>
              <a:rPr lang="en-US" sz="2000" dirty="0" smtClean="0"/>
              <a:t>Thomas (John 14:5); Philip (John 14:8); Judas, not Iscariot (John 14:22).</a:t>
            </a:r>
            <a:endParaRPr lang="en-US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</a:t>
            </a:r>
            <a:r>
              <a:rPr lang="en-US" sz="2800" dirty="0" smtClean="0"/>
              <a:t>14 </a:t>
            </a:r>
            <a:r>
              <a:rPr lang="en-US" sz="2800" dirty="0" smtClean="0"/>
              <a:t>– </a:t>
            </a:r>
            <a:r>
              <a:rPr lang="en-US" sz="2800" dirty="0" smtClean="0"/>
              <a:t>comfort, reassure and focus the apostles!</a:t>
            </a:r>
          </a:p>
          <a:p>
            <a:pPr lvl="1"/>
            <a:r>
              <a:rPr lang="en-US" sz="2400" dirty="0" smtClean="0"/>
              <a:t>True comfort would come thru </a:t>
            </a:r>
            <a:r>
              <a:rPr lang="en-US" sz="2400" dirty="0" smtClean="0"/>
              <a:t>faith (</a:t>
            </a:r>
            <a:r>
              <a:rPr lang="en-US" sz="2400" dirty="0" smtClean="0"/>
              <a:t>14:1)!</a:t>
            </a:r>
          </a:p>
          <a:p>
            <a:r>
              <a:rPr lang="en-US" sz="2800" dirty="0" smtClean="0"/>
              <a:t>Jesus </a:t>
            </a:r>
            <a:r>
              <a:rPr lang="en-US" sz="2800" dirty="0" smtClean="0"/>
              <a:t>spoke about heaven being prepared!</a:t>
            </a:r>
          </a:p>
          <a:p>
            <a:pPr lvl="1"/>
            <a:r>
              <a:rPr lang="en-US" sz="2400" dirty="0" smtClean="0"/>
              <a:t>“In My Father’s House are many abiding places” (John 14:2).  </a:t>
            </a:r>
            <a:r>
              <a:rPr lang="en-US" sz="2400" i="1" dirty="0" smtClean="0"/>
              <a:t>There is lots of room!</a:t>
            </a:r>
            <a:endParaRPr lang="en-US" sz="2400" dirty="0" smtClean="0"/>
          </a:p>
          <a:p>
            <a:pPr lvl="1"/>
            <a:r>
              <a:rPr lang="en-US" sz="2400" dirty="0" smtClean="0"/>
              <a:t>“I go to prepare a place for you” (John 14:2).  </a:t>
            </a:r>
            <a:r>
              <a:rPr lang="en-US" sz="2400" i="1" dirty="0" smtClean="0"/>
              <a:t>It’s a special &amp; specialized place</a:t>
            </a:r>
            <a:r>
              <a:rPr lang="en-US" sz="2400" i="1" dirty="0" smtClean="0"/>
              <a:t>!</a:t>
            </a:r>
          </a:p>
          <a:p>
            <a:r>
              <a:rPr lang="en-US" sz="2800" dirty="0" smtClean="0"/>
              <a:t>Jesus promised that He was going to return!</a:t>
            </a:r>
          </a:p>
          <a:p>
            <a:pPr lvl="1"/>
            <a:r>
              <a:rPr lang="en-US" sz="2400" dirty="0" smtClean="0"/>
              <a:t>The promise:  “I will come again” (John 14:3).  </a:t>
            </a:r>
            <a:r>
              <a:rPr lang="en-US" sz="2400" i="1" dirty="0" smtClean="0"/>
              <a:t>It is guaranteed!</a:t>
            </a:r>
            <a:r>
              <a:rPr lang="en-US" sz="2400" dirty="0" smtClean="0"/>
              <a:t>  </a:t>
            </a:r>
          </a:p>
          <a:p>
            <a:pPr lvl="1"/>
            <a:r>
              <a:rPr lang="en-US" sz="2400" dirty="0" smtClean="0"/>
              <a:t>The reward:  “…That where I am, there you may be also” (14:3).  </a:t>
            </a:r>
            <a:r>
              <a:rPr lang="en-US" sz="2400" i="1" dirty="0" smtClean="0"/>
              <a:t>With Him</a:t>
            </a:r>
            <a:r>
              <a:rPr lang="en-US" sz="2400" dirty="0" smtClean="0"/>
              <a:t> </a:t>
            </a:r>
            <a:r>
              <a:rPr lang="en-US" sz="2400" i="1" dirty="0" smtClean="0"/>
              <a:t>forever</a:t>
            </a:r>
            <a:r>
              <a:rPr lang="en-US" sz="2400" i="1" dirty="0" smtClean="0"/>
              <a:t>!</a:t>
            </a:r>
            <a:endParaRPr lang="en-US" sz="2400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</a:t>
            </a:r>
            <a:r>
              <a:rPr lang="en-US" sz="2800" dirty="0" smtClean="0"/>
              <a:t>made known the way to heaven and made it clear!</a:t>
            </a:r>
          </a:p>
          <a:p>
            <a:pPr lvl="1"/>
            <a:r>
              <a:rPr lang="en-US" sz="2400" dirty="0" smtClean="0"/>
              <a:t>“The way you know” (John 14:4).  God had made it simple!  There was only one way!</a:t>
            </a:r>
          </a:p>
          <a:p>
            <a:pPr lvl="1"/>
            <a:r>
              <a:rPr lang="en-US" sz="2400" dirty="0" smtClean="0"/>
              <a:t>To clarify &amp; simplify, He reminded, “I am the way, the truth, and the life” (14:6).</a:t>
            </a:r>
          </a:p>
          <a:p>
            <a:pPr lvl="2"/>
            <a:r>
              <a:rPr lang="en-US" sz="2000" dirty="0" smtClean="0"/>
              <a:t>He, and He alone, is the way to the Father.  There is no other </a:t>
            </a:r>
            <a:r>
              <a:rPr lang="en-US" sz="2000" dirty="0" smtClean="0"/>
              <a:t>(4:12-13</a:t>
            </a:r>
            <a:r>
              <a:rPr lang="en-US" sz="2000" dirty="0" smtClean="0"/>
              <a:t>)!</a:t>
            </a:r>
          </a:p>
          <a:p>
            <a:pPr lvl="2"/>
            <a:r>
              <a:rPr lang="en-US" sz="2000" dirty="0" smtClean="0"/>
              <a:t>He </a:t>
            </a:r>
            <a:r>
              <a:rPr lang="en-US" sz="2000" dirty="0" smtClean="0"/>
              <a:t>personifies </a:t>
            </a:r>
            <a:r>
              <a:rPr lang="en-US" sz="2000" dirty="0" smtClean="0"/>
              <a:t>the truth necessary to know to reach heaven </a:t>
            </a:r>
            <a:r>
              <a:rPr lang="en-US" sz="2000" dirty="0" smtClean="0"/>
              <a:t>(1:17</a:t>
            </a:r>
            <a:r>
              <a:rPr lang="en-US" sz="2000" dirty="0" smtClean="0"/>
              <a:t>; 8:32)!</a:t>
            </a:r>
          </a:p>
          <a:p>
            <a:pPr lvl="2"/>
            <a:r>
              <a:rPr lang="en-US" sz="2000" dirty="0" smtClean="0"/>
              <a:t>He </a:t>
            </a:r>
            <a:r>
              <a:rPr lang="en-US" sz="2000" dirty="0" smtClean="0"/>
              <a:t>is </a:t>
            </a:r>
            <a:r>
              <a:rPr lang="en-US" sz="2000" dirty="0" smtClean="0"/>
              <a:t>the source, preserver &amp; avenue to eternal life (cf. 1 John 5:12)!</a:t>
            </a:r>
          </a:p>
          <a:p>
            <a:pPr lvl="2"/>
            <a:r>
              <a:rPr lang="en-US" sz="2000" dirty="0" smtClean="0"/>
              <a:t>“Because I live” (following His death &amp; resurrection), “you will live also” (14:19).</a:t>
            </a:r>
          </a:p>
          <a:p>
            <a:pPr lvl="1"/>
            <a:r>
              <a:rPr lang="en-US" sz="2400" dirty="0" smtClean="0"/>
              <a:t>“No one comes to the Father except through Me” (John 14:6)!</a:t>
            </a:r>
          </a:p>
          <a:p>
            <a:pPr lvl="2"/>
            <a:r>
              <a:rPr lang="en-US" sz="2000" dirty="0" smtClean="0"/>
              <a:t>Through Him, one must believe (14:1, 10-11), love (14:15) and obey (14:21-23)!</a:t>
            </a:r>
            <a:endParaRPr lang="en-US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</a:t>
            </a:r>
            <a:r>
              <a:rPr lang="en-US" sz="2800" dirty="0" smtClean="0"/>
              <a:t>emphasized </a:t>
            </a:r>
            <a:r>
              <a:rPr lang="en-US" sz="2800" dirty="0" smtClean="0"/>
              <a:t>close </a:t>
            </a:r>
            <a:r>
              <a:rPr lang="en-US" sz="2800" dirty="0" smtClean="0"/>
              <a:t>relationship of the Father &amp; Son!</a:t>
            </a:r>
          </a:p>
          <a:p>
            <a:pPr lvl="1"/>
            <a:r>
              <a:rPr lang="en-US" sz="2400" dirty="0" smtClean="0"/>
              <a:t>Jesus detailed the closeness of their </a:t>
            </a:r>
            <a:r>
              <a:rPr lang="en-US" sz="2400" dirty="0" smtClean="0"/>
              <a:t>relationship:</a:t>
            </a:r>
            <a:endParaRPr lang="en-US" sz="2400" dirty="0" smtClean="0"/>
          </a:p>
          <a:p>
            <a:pPr lvl="2"/>
            <a:r>
              <a:rPr lang="en-US" sz="2000" dirty="0" smtClean="0"/>
              <a:t>“I am in the Father &amp; the Father in Me” </a:t>
            </a:r>
            <a:r>
              <a:rPr lang="en-US" sz="2000" dirty="0" smtClean="0"/>
              <a:t>(John 14:10</a:t>
            </a:r>
            <a:r>
              <a:rPr lang="en-US" sz="2000" dirty="0" smtClean="0"/>
              <a:t>). </a:t>
            </a:r>
            <a:r>
              <a:rPr lang="en-US" sz="2000" dirty="0" smtClean="0"/>
              <a:t> </a:t>
            </a:r>
          </a:p>
          <a:p>
            <a:pPr lvl="3"/>
            <a:r>
              <a:rPr lang="en-US" i="1" dirty="0" smtClean="0"/>
              <a:t>Not </a:t>
            </a:r>
            <a:r>
              <a:rPr lang="en-US" i="1" dirty="0" smtClean="0"/>
              <a:t>speak or work independently!</a:t>
            </a:r>
            <a:endParaRPr lang="en-US" dirty="0" smtClean="0"/>
          </a:p>
          <a:p>
            <a:pPr lvl="2"/>
            <a:r>
              <a:rPr lang="en-US" sz="2000" dirty="0" smtClean="0"/>
              <a:t>“The words I speak…not Mine but the Father’s…” </a:t>
            </a:r>
            <a:r>
              <a:rPr lang="en-US" sz="2000" dirty="0" smtClean="0"/>
              <a:t>(John 14:10</a:t>
            </a:r>
            <a:r>
              <a:rPr lang="en-US" sz="2000" dirty="0" smtClean="0"/>
              <a:t>, 24).  </a:t>
            </a:r>
            <a:endParaRPr lang="en-US" sz="2000" dirty="0" smtClean="0"/>
          </a:p>
          <a:p>
            <a:pPr lvl="3"/>
            <a:r>
              <a:rPr lang="en-US" i="1" dirty="0" smtClean="0"/>
              <a:t>Identical </a:t>
            </a:r>
            <a:r>
              <a:rPr lang="en-US" i="1" dirty="0" smtClean="0"/>
              <a:t>in thought!</a:t>
            </a:r>
            <a:endParaRPr lang="en-US" dirty="0" smtClean="0"/>
          </a:p>
          <a:p>
            <a:pPr lvl="2"/>
            <a:r>
              <a:rPr lang="en-US" sz="2000" dirty="0" smtClean="0"/>
              <a:t>“The Father who dwells in Me does the works…” (14:10-11).  </a:t>
            </a:r>
            <a:endParaRPr lang="en-US" sz="2000" dirty="0" smtClean="0"/>
          </a:p>
          <a:p>
            <a:pPr lvl="3"/>
            <a:r>
              <a:rPr lang="en-US" i="1" dirty="0" smtClean="0"/>
              <a:t>Identical </a:t>
            </a:r>
            <a:r>
              <a:rPr lang="en-US" i="1" dirty="0" smtClean="0"/>
              <a:t>in power!</a:t>
            </a:r>
            <a:endParaRPr lang="en-US" dirty="0" smtClean="0"/>
          </a:p>
          <a:p>
            <a:pPr lvl="1"/>
            <a:r>
              <a:rPr lang="en-US" sz="2400" dirty="0" smtClean="0"/>
              <a:t>Understanding their close relationship reassures in two ways:</a:t>
            </a:r>
          </a:p>
          <a:p>
            <a:pPr lvl="2"/>
            <a:r>
              <a:rPr lang="en-US" sz="2000" dirty="0" smtClean="0"/>
              <a:t>By seeing &amp; knowing Jesus, they had seen &amp; known the Father thru Him (14:7, 9).</a:t>
            </a:r>
          </a:p>
          <a:p>
            <a:pPr lvl="2"/>
            <a:r>
              <a:rPr lang="en-US" sz="2000" dirty="0" smtClean="0"/>
              <a:t>When Jesus was gone, they would still see &amp; know Him thru the Father (19-20).</a:t>
            </a:r>
            <a:endParaRPr lang="en-US" sz="3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14: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“Let Not Your Heart Be Troubled!”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</a:t>
            </a:r>
            <a:r>
              <a:rPr lang="en-US" sz="2800" dirty="0" smtClean="0"/>
              <a:t>promised to send the Comforter to the apostles!</a:t>
            </a:r>
          </a:p>
          <a:p>
            <a:pPr lvl="1"/>
            <a:r>
              <a:rPr lang="en-US" sz="2400" dirty="0" smtClean="0"/>
              <a:t>They had one Comforter (Jesus). God would send “another,” same divine nature (16).</a:t>
            </a:r>
          </a:p>
          <a:p>
            <a:pPr lvl="1"/>
            <a:r>
              <a:rPr lang="en-US" sz="2400" dirty="0" smtClean="0"/>
              <a:t>Greek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parakletos</a:t>
            </a:r>
            <a:r>
              <a:rPr lang="en-US" sz="2400" i="1" dirty="0" smtClean="0"/>
              <a:t>)</a:t>
            </a:r>
            <a:r>
              <a:rPr lang="en-US" sz="2400" dirty="0" smtClean="0"/>
              <a:t> lit. means “called to one’s side.” Comforter, Helper, Advocate, etc.</a:t>
            </a:r>
            <a:endParaRPr lang="en-US" sz="6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1421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Vital Concepts &amp; Truths to Know in John 14</vt:lpstr>
      <vt:lpstr>Vital Concepts &amp; Truths to Know in John 14</vt:lpstr>
      <vt:lpstr>Vital Concepts &amp; Truths to Know in John 14</vt:lpstr>
      <vt:lpstr>An Overview/Theme of John 14:  “Let Not Your Heart Be Troubled!”</vt:lpstr>
      <vt:lpstr>An Overview/Theme of John 14:  “Let Not Your Heart Be Troubled!”</vt:lpstr>
      <vt:lpstr>An Overview/Theme of John 14:  “Let Not Your Heart Be Troubled!”</vt:lpstr>
      <vt:lpstr>An Overview/Theme of John 14:  “Let Not Your Heart Be Troubled!”</vt:lpstr>
      <vt:lpstr>An Overview/Theme of John 14:  “Let Not Your Heart Be Troubled!”</vt:lpstr>
      <vt:lpstr>An Overview/Theme of John 14:  “Let Not Your Heart Be Troubled!”</vt:lpstr>
      <vt:lpstr>An Overview/Theme of John 14:  “Let Not Your Heart Be Troubled!”</vt:lpstr>
      <vt:lpstr>An Overview/Theme of John 14:  “Let Not Your Heart Be Troubled!”</vt:lpstr>
      <vt:lpstr>How Chapter 14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171</cp:revision>
  <dcterms:created xsi:type="dcterms:W3CDTF">2010-11-25T23:29:55Z</dcterms:created>
  <dcterms:modified xsi:type="dcterms:W3CDTF">2011-01-26T23:19:00Z</dcterms:modified>
</cp:coreProperties>
</file>