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1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520" y="-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78812" y="4267200"/>
            <a:ext cx="3741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13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13:</a:t>
            </a:r>
            <a:br>
              <a:rPr lang="en-US" sz="3800" dirty="0" smtClean="0"/>
            </a:br>
            <a:r>
              <a:rPr lang="en-US" sz="3800" u="sng" dirty="0" smtClean="0"/>
              <a:t> “Love, Humility &amp; Greatness”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Jesus, through an expression of His love, demonstrated the path to greatness!</a:t>
            </a:r>
          </a:p>
          <a:p>
            <a:pPr lvl="1"/>
            <a:r>
              <a:rPr lang="en-US" sz="2400" dirty="0" smtClean="0"/>
              <a:t>Jesus explained His object lesson!</a:t>
            </a:r>
          </a:p>
          <a:p>
            <a:pPr lvl="2"/>
            <a:r>
              <a:rPr lang="en-US" sz="2000" dirty="0" smtClean="0"/>
              <a:t>Jesus, our Teacher and Lord, teaches by precept and example (13:13-14).</a:t>
            </a:r>
          </a:p>
          <a:p>
            <a:pPr lvl="2"/>
            <a:r>
              <a:rPr lang="en-US" sz="2000" dirty="0" smtClean="0"/>
              <a:t>Jesus gave an example, a pattern to follow (John 13:13-15).</a:t>
            </a:r>
          </a:p>
          <a:p>
            <a:pPr lvl="3"/>
            <a:r>
              <a:rPr lang="en-US" sz="1800" dirty="0" smtClean="0"/>
              <a:t>“If I then, your Lord and Teacher, have…you also ought to…” (John 13:14).</a:t>
            </a:r>
          </a:p>
          <a:p>
            <a:pPr lvl="3"/>
            <a:r>
              <a:rPr lang="en-US" sz="1800" dirty="0" smtClean="0"/>
              <a:t>“You should do as I have done to you” (John 13:15).</a:t>
            </a:r>
          </a:p>
          <a:p>
            <a:pPr lvl="2"/>
            <a:r>
              <a:rPr lang="en-US" sz="2000" dirty="0" smtClean="0"/>
              <a:t>If the sovereign Master humbly &amp; lovingly did the most menial tasks (3),</a:t>
            </a:r>
          </a:p>
          <a:p>
            <a:pPr lvl="3"/>
            <a:r>
              <a:rPr lang="en-US" sz="1800" dirty="0" smtClean="0"/>
              <a:t>And, if “a servant is not greater than his master…” (John 13:16),</a:t>
            </a:r>
          </a:p>
          <a:p>
            <a:pPr lvl="3"/>
            <a:r>
              <a:rPr lang="en-US" sz="1800" dirty="0" smtClean="0"/>
              <a:t>And, since “you know these things…” (John 13:17),</a:t>
            </a:r>
          </a:p>
          <a:p>
            <a:pPr lvl="3"/>
            <a:r>
              <a:rPr lang="en-US" sz="1800" dirty="0" smtClean="0"/>
              <a:t>Then, you can &amp; will only be blessed “if you do them” humbly (John 13:17).</a:t>
            </a:r>
          </a:p>
          <a:p>
            <a:pPr lvl="2"/>
            <a:r>
              <a:rPr lang="en-US" sz="2000" dirty="0" smtClean="0"/>
              <a:t>To be in Christ &amp; His kingdom &amp; enjoy His blessings, must be humble (8).</a:t>
            </a:r>
          </a:p>
          <a:p>
            <a:pPr lvl="2"/>
            <a:r>
              <a:rPr lang="en-US" sz="2000" dirty="0" smtClean="0"/>
              <a:t>Genuine greatness comes only through humble service (cf. Luke 22:26)!</a:t>
            </a:r>
            <a:endParaRPr lang="en-US" sz="4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13:</a:t>
            </a:r>
            <a:br>
              <a:rPr lang="en-US" sz="3800" dirty="0" smtClean="0"/>
            </a:br>
            <a:r>
              <a:rPr lang="en-US" sz="3800" u="sng" dirty="0" smtClean="0"/>
              <a:t> “Love, Humility &amp; Greatness”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loved Judas!</a:t>
            </a:r>
          </a:p>
          <a:p>
            <a:pPr lvl="1"/>
            <a:r>
              <a:rPr lang="en-US" sz="2400" dirty="0" smtClean="0"/>
              <a:t>“He loved them (including Judas) to the end” (John 13:2).</a:t>
            </a:r>
          </a:p>
          <a:p>
            <a:pPr lvl="1"/>
            <a:r>
              <a:rPr lang="en-US" sz="2400" dirty="0" smtClean="0"/>
              <a:t>Jesus “knew who would betray Him” and still washed his feet (John 13:10-11).</a:t>
            </a:r>
          </a:p>
          <a:p>
            <a:pPr lvl="1"/>
            <a:r>
              <a:rPr lang="en-US" sz="2400" dirty="0" smtClean="0"/>
              <a:t>Jesus “was troubled in spirit” about His betrayer, but didn’t scorn or single out (21).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13:</a:t>
            </a:r>
            <a:br>
              <a:rPr lang="en-US" sz="3800" dirty="0" smtClean="0"/>
            </a:br>
            <a:r>
              <a:rPr lang="en-US" sz="3800" u="sng" dirty="0" smtClean="0"/>
              <a:t> “Love, Humility &amp; Greatness”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commands us to “love one another,” which requires humility (John 13:34-35)!</a:t>
            </a:r>
          </a:p>
          <a:p>
            <a:pPr lvl="1"/>
            <a:r>
              <a:rPr lang="en-US" sz="2400" dirty="0" smtClean="0"/>
              <a:t>Loving one’s neighbor was not a new concept or commandment (cf. Lev. 19:18).</a:t>
            </a:r>
          </a:p>
          <a:p>
            <a:pPr lvl="1"/>
            <a:r>
              <a:rPr lang="en-US" sz="2400" dirty="0" smtClean="0"/>
              <a:t>Jesus’ command to “love one another” was “new” because:</a:t>
            </a:r>
          </a:p>
          <a:p>
            <a:pPr lvl="2"/>
            <a:r>
              <a:rPr lang="en-US" sz="2000" dirty="0" smtClean="0"/>
              <a:t>It has a greater breadth, width and scope (cf. Matt. 5:44).</a:t>
            </a:r>
          </a:p>
          <a:p>
            <a:pPr lvl="2"/>
            <a:r>
              <a:rPr lang="en-US" sz="2000" dirty="0" smtClean="0"/>
              <a:t>It has the purest of motivations (cf. 1 John 3:16).</a:t>
            </a:r>
          </a:p>
          <a:p>
            <a:pPr lvl="2"/>
            <a:r>
              <a:rPr lang="en-US" sz="2000" dirty="0" smtClean="0"/>
              <a:t>It has the greatest basis from which to measure (John 13:34, “as I have loved”).</a:t>
            </a:r>
          </a:p>
          <a:p>
            <a:pPr lvl="2"/>
            <a:r>
              <a:rPr lang="en-US" sz="2000" dirty="0" smtClean="0"/>
              <a:t>It has the farthest effect (John 13:35, “all will know”). </a:t>
            </a:r>
          </a:p>
          <a:p>
            <a:pPr lvl="1"/>
            <a:r>
              <a:rPr lang="en-US" sz="2400" dirty="0" smtClean="0"/>
              <a:t>The genuineness, humility and sacrificial nature of Jesus’ love must be our measure!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13:</a:t>
            </a:r>
            <a:br>
              <a:rPr lang="en-US" sz="3800" dirty="0" smtClean="0"/>
            </a:br>
            <a:r>
              <a:rPr lang="en-US" sz="3800" u="sng" dirty="0" smtClean="0"/>
              <a:t> “Love, Humility &amp; Greatness”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commands us to “love one another,” which requires humility (John 13:34-35)!</a:t>
            </a:r>
          </a:p>
          <a:p>
            <a:pPr lvl="1"/>
            <a:r>
              <a:rPr lang="en-US" sz="2400" i="1" dirty="0" smtClean="0"/>
              <a:t>Agape</a:t>
            </a:r>
            <a:r>
              <a:rPr lang="en-US" sz="2400" dirty="0" smtClean="0"/>
              <a:t> love is the unconditional, unselfish love that seeks the best for others.</a:t>
            </a:r>
          </a:p>
          <a:p>
            <a:pPr lvl="2"/>
            <a:r>
              <a:rPr lang="en-US" sz="2000" dirty="0" smtClean="0"/>
              <a:t>The clearest Biblical definition of </a:t>
            </a:r>
            <a:r>
              <a:rPr lang="en-US" sz="2000" i="1" dirty="0" smtClean="0"/>
              <a:t>agape</a:t>
            </a:r>
            <a:r>
              <a:rPr lang="en-US" sz="2000" dirty="0" smtClean="0"/>
              <a:t> love can be found in Phil. 2:3-5.</a:t>
            </a:r>
          </a:p>
          <a:p>
            <a:pPr lvl="2"/>
            <a:r>
              <a:rPr lang="en-US" sz="2000" dirty="0" smtClean="0"/>
              <a:t>This passage emphasizes the necessity of humility to be like the Lord!</a:t>
            </a:r>
          </a:p>
          <a:p>
            <a:pPr lvl="1"/>
            <a:r>
              <a:rPr lang="en-US" sz="2400" dirty="0" smtClean="0"/>
              <a:t>True Christian love is the true badge of discipleship (13:35).</a:t>
            </a:r>
          </a:p>
          <a:p>
            <a:pPr lvl="2"/>
            <a:r>
              <a:rPr lang="en-US" sz="2000" i="1" dirty="0" smtClean="0"/>
              <a:t>Agape</a:t>
            </a:r>
            <a:r>
              <a:rPr lang="en-US" sz="2000" dirty="0" smtClean="0"/>
              <a:t> love is that which distinguishes the Christian from the world.</a:t>
            </a:r>
          </a:p>
          <a:p>
            <a:pPr lvl="2"/>
            <a:r>
              <a:rPr lang="en-US" sz="2000" i="1" dirty="0" smtClean="0"/>
              <a:t>Agape </a:t>
            </a:r>
            <a:r>
              <a:rPr lang="en-US" sz="2000" dirty="0" smtClean="0"/>
              <a:t>love is the one quality that Satan cannot imitate or fabricate.</a:t>
            </a:r>
          </a:p>
          <a:p>
            <a:pPr lvl="1"/>
            <a:r>
              <a:rPr lang="en-US" sz="2400" dirty="0" smtClean="0"/>
              <a:t>“Love” is in the present tense, indicating continuous action.</a:t>
            </a:r>
          </a:p>
          <a:p>
            <a:pPr lvl="2"/>
            <a:r>
              <a:rPr lang="en-US" sz="2000" dirty="0" smtClean="0"/>
              <a:t>We must </a:t>
            </a:r>
            <a:r>
              <a:rPr lang="en-US" sz="2000" i="1" dirty="0" smtClean="0"/>
              <a:t>keep on having</a:t>
            </a:r>
            <a:r>
              <a:rPr lang="en-US" sz="2000" dirty="0" smtClean="0"/>
              <a:t> love for one another.  If we don’t, not genuine disciples.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900" dirty="0" smtClean="0"/>
              <a:t>How Chapter 13 Helps to Fulfill the Overall Purpose of the Gospel of John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“I Am” Statement:  </a:t>
            </a:r>
          </a:p>
          <a:p>
            <a:pPr lvl="1"/>
            <a:r>
              <a:rPr lang="en-US" sz="2400" dirty="0" smtClean="0"/>
              <a:t>“I am…Teacher and Lord” (13:13-14).  </a:t>
            </a:r>
          </a:p>
          <a:p>
            <a:pPr lvl="1"/>
            <a:r>
              <a:rPr lang="en-US" sz="2400" dirty="0" smtClean="0"/>
              <a:t>“Believe that I am” (13:19).</a:t>
            </a:r>
          </a:p>
          <a:p>
            <a:r>
              <a:rPr lang="en-US" sz="2800" dirty="0" smtClean="0"/>
              <a:t>Fulfillment of O.T. Prophecies:  </a:t>
            </a:r>
          </a:p>
          <a:p>
            <a:pPr lvl="1"/>
            <a:r>
              <a:rPr lang="en-US" sz="2400" dirty="0" smtClean="0"/>
              <a:t>He would be betrayed (John 13:18; cf. Psa. 41:9).</a:t>
            </a:r>
          </a:p>
          <a:p>
            <a:r>
              <a:rPr lang="en-US" sz="2800" dirty="0" smtClean="0"/>
              <a:t>Prophecies Jesus Made Himself:  </a:t>
            </a:r>
          </a:p>
          <a:p>
            <a:pPr lvl="1"/>
            <a:r>
              <a:rPr lang="en-US" sz="2400" dirty="0" smtClean="0"/>
              <a:t>Judas would betray (13:19, 21, 26); Peter deny (13:38).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13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betrayal was a pivotal moment in the suffering of Jesus!</a:t>
            </a:r>
          </a:p>
          <a:p>
            <a:pPr lvl="1"/>
            <a:r>
              <a:rPr lang="en-US" sz="2400" dirty="0" smtClean="0"/>
              <a:t>“Jesus knew that His hour had come that He should depart…” (John 13:1; cf. 12:23).</a:t>
            </a:r>
          </a:p>
          <a:p>
            <a:pPr lvl="2"/>
            <a:r>
              <a:rPr lang="en-US" sz="2000" dirty="0" smtClean="0"/>
              <a:t>John 12 began the last week of Jesus’ life.  John 13 begins the last 24 hours.</a:t>
            </a:r>
          </a:p>
          <a:p>
            <a:pPr lvl="1"/>
            <a:r>
              <a:rPr lang="en-US" sz="2400" dirty="0" smtClean="0"/>
              <a:t>The betrayal set into motion the final events.  </a:t>
            </a:r>
          </a:p>
          <a:p>
            <a:pPr lvl="2"/>
            <a:r>
              <a:rPr lang="en-US" sz="2000" dirty="0" smtClean="0"/>
              <a:t>“Now the Son of Man is glorified, and God is glorified in Him” (13:31).</a:t>
            </a:r>
          </a:p>
          <a:p>
            <a:pPr lvl="2"/>
            <a:r>
              <a:rPr lang="en-US" sz="2000" dirty="0" smtClean="0"/>
              <a:t>The betrayal led into the death, resurrection, ascension &amp; coronation of Christ.</a:t>
            </a:r>
          </a:p>
          <a:p>
            <a:pPr lvl="1"/>
            <a:r>
              <a:rPr lang="en-US" sz="2400" dirty="0" smtClean="0"/>
              <a:t>It was necessary that it be done (John 13:18), but troublesome nonetheless (13:21).</a:t>
            </a:r>
            <a:endParaRPr lang="en-US" sz="4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13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Satan works little by little and doesn’t give up!</a:t>
            </a:r>
          </a:p>
          <a:p>
            <a:pPr lvl="1"/>
            <a:r>
              <a:rPr lang="en-US" sz="2400" dirty="0" smtClean="0"/>
              <a:t>“The devil having already put it into the heart of Judas…to betray Him” (John 13:2).</a:t>
            </a:r>
          </a:p>
          <a:p>
            <a:pPr lvl="2"/>
            <a:r>
              <a:rPr lang="en-US" sz="2000" dirty="0" smtClean="0"/>
              <a:t>Judas was not always under the influence of Satan, but the seed was planted!</a:t>
            </a:r>
          </a:p>
          <a:p>
            <a:pPr lvl="2"/>
            <a:r>
              <a:rPr lang="en-US" sz="2000" dirty="0" smtClean="0"/>
              <a:t>The plotting had already begun before the feast (Luke 22:3-6)!</a:t>
            </a:r>
          </a:p>
          <a:p>
            <a:pPr lvl="2"/>
            <a:r>
              <a:rPr lang="en-US" sz="2000" dirty="0" smtClean="0"/>
              <a:t>Judas willingly allowed Satan into his heart because of his love for money!</a:t>
            </a:r>
          </a:p>
          <a:p>
            <a:pPr lvl="1"/>
            <a:r>
              <a:rPr lang="en-US" sz="2400" dirty="0" smtClean="0"/>
              <a:t>“Now after the piece of bread, Satan entered him” (John 13:27). </a:t>
            </a:r>
          </a:p>
          <a:p>
            <a:pPr lvl="2"/>
            <a:r>
              <a:rPr lang="en-US" sz="2000" dirty="0" smtClean="0"/>
              <a:t>Satan loves to inflame and spur on doubt, frustration, self-seeking, etc.</a:t>
            </a:r>
          </a:p>
          <a:p>
            <a:pPr lvl="2"/>
            <a:r>
              <a:rPr lang="en-US" sz="2000" dirty="0" smtClean="0"/>
              <a:t>However, he cannot force one to violate his free will (cf. James 1:13-15).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13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Satan works little by little and doesn’t give up!</a:t>
            </a:r>
          </a:p>
          <a:p>
            <a:pPr lvl="1"/>
            <a:r>
              <a:rPr lang="en-US" sz="2400" dirty="0" smtClean="0"/>
              <a:t>The last four words of John 13:30 describe the condition of soul that Satan desires:</a:t>
            </a:r>
          </a:p>
          <a:p>
            <a:pPr lvl="2"/>
            <a:r>
              <a:rPr lang="en-US" sz="2000" dirty="0" smtClean="0"/>
              <a:t>“And it was night.”  Satan works best “at night” (cf. Ac. 26:18; Eph. 6:12; 1 Th. 5:5).</a:t>
            </a:r>
          </a:p>
          <a:p>
            <a:pPr lvl="2"/>
            <a:r>
              <a:rPr lang="en-US" sz="2000" dirty="0" smtClean="0"/>
              <a:t>Judas was no longer walking in the light; he was now in great darkness (cf. 8:12).</a:t>
            </a:r>
          </a:p>
          <a:p>
            <a:pPr lvl="1"/>
            <a:r>
              <a:rPr lang="en-US" sz="2400" dirty="0" smtClean="0"/>
              <a:t>But, even Satan’s best efforts cannot impede the will of God (John 13:20).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13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God’s blessings are always conditional upon obedience (John 13:17; cf. Matt. 7:21).</a:t>
            </a:r>
          </a:p>
          <a:p>
            <a:r>
              <a:rPr lang="en-US" sz="2800" dirty="0" smtClean="0"/>
              <a:t>Jesus knows you!</a:t>
            </a:r>
          </a:p>
          <a:p>
            <a:pPr lvl="1"/>
            <a:r>
              <a:rPr lang="en-US" sz="2400" dirty="0" smtClean="0"/>
              <a:t>He knew what Judas was going to do when Judas thought he was hiding it (13:10-11).</a:t>
            </a:r>
          </a:p>
          <a:p>
            <a:pPr lvl="2"/>
            <a:r>
              <a:rPr lang="en-US" sz="2000" dirty="0" smtClean="0"/>
              <a:t>Jesus knew Judas was not clean &amp; that he was already betraying (10-11).</a:t>
            </a:r>
          </a:p>
          <a:p>
            <a:pPr lvl="2"/>
            <a:r>
              <a:rPr lang="en-US" sz="2000" dirty="0" smtClean="0"/>
              <a:t>Jesus knew what Scripture said, too (John 13:18).</a:t>
            </a:r>
          </a:p>
          <a:p>
            <a:pPr lvl="1"/>
            <a:r>
              <a:rPr lang="en-US" sz="2400" dirty="0" smtClean="0"/>
              <a:t>He knew what Peter was going to do before Peter knew it himself (John 13:38).</a:t>
            </a:r>
          </a:p>
          <a:p>
            <a:pPr lvl="2"/>
            <a:r>
              <a:rPr lang="en-US" sz="2000" dirty="0" smtClean="0"/>
              <a:t>Jesus knew when Peter was going to do it – “before the rooster shall…crow…”</a:t>
            </a:r>
          </a:p>
          <a:p>
            <a:pPr lvl="2"/>
            <a:r>
              <a:rPr lang="en-US" sz="2000" dirty="0" smtClean="0"/>
              <a:t>Jesus knew how many times he’d do it – “till you have denied Me three times.”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13:</a:t>
            </a:r>
            <a:br>
              <a:rPr lang="en-US" sz="3800" dirty="0" smtClean="0"/>
            </a:br>
            <a:r>
              <a:rPr lang="en-US" sz="3800" u="sng" dirty="0" smtClean="0"/>
              <a:t> “Love, Humility &amp; Greatness”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loved His disciples deeply!</a:t>
            </a:r>
          </a:p>
          <a:p>
            <a:pPr lvl="1"/>
            <a:r>
              <a:rPr lang="en-US" sz="2400" dirty="0" smtClean="0"/>
              <a:t>He “loved them to the end,” to the uttermost limits (John 13:1).</a:t>
            </a:r>
          </a:p>
          <a:p>
            <a:pPr lvl="2"/>
            <a:r>
              <a:rPr lang="en-US" sz="2000" dirty="0" smtClean="0"/>
              <a:t>Jesus’ love is unparalleled in depth, breadth &amp; length.</a:t>
            </a:r>
          </a:p>
          <a:p>
            <a:pPr lvl="2"/>
            <a:r>
              <a:rPr lang="en-US" sz="2000" dirty="0" smtClean="0"/>
              <a:t>Jesus’ love is not affected by the failure or unworthiness of the recipients.</a:t>
            </a:r>
          </a:p>
          <a:p>
            <a:pPr lvl="2"/>
            <a:r>
              <a:rPr lang="en-US" sz="2000" dirty="0" smtClean="0"/>
              <a:t>Jesus loved Judas (who would betray Him) and Peter (who would deny Him).</a:t>
            </a:r>
          </a:p>
          <a:p>
            <a:pPr lvl="1"/>
            <a:r>
              <a:rPr lang="en-US" sz="2400" dirty="0" smtClean="0"/>
              <a:t>Unlike the Jews, He said the disciples would follow to heaven, just not now (33, 36).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13:</a:t>
            </a:r>
            <a:br>
              <a:rPr lang="en-US" sz="3800" dirty="0" smtClean="0"/>
            </a:br>
            <a:r>
              <a:rPr lang="en-US" sz="3800" u="sng" dirty="0" smtClean="0"/>
              <a:t> “Love, Humility &amp; Greatness”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disciples disputed often about greatness and who would be the greatest!</a:t>
            </a:r>
          </a:p>
          <a:p>
            <a:pPr lvl="1"/>
            <a:r>
              <a:rPr lang="en-US" sz="2400" dirty="0" smtClean="0"/>
              <a:t>Near the middle of Jesus’ ministry (Matt. 18:1-4; Mark 9:33-37; Luke 9:46-48).</a:t>
            </a:r>
          </a:p>
          <a:p>
            <a:pPr lvl="1"/>
            <a:r>
              <a:rPr lang="en-US" sz="2400" dirty="0" smtClean="0"/>
              <a:t>Near the end of Jesus’ ministry (Matt. 20:20-28; Mk. 10:35-45).</a:t>
            </a:r>
          </a:p>
          <a:p>
            <a:pPr lvl="1"/>
            <a:r>
              <a:rPr lang="en-US" sz="2400" dirty="0" smtClean="0"/>
              <a:t>Even in the upper room (Luke 22:24-30).</a:t>
            </a:r>
          </a:p>
          <a:p>
            <a:pPr lvl="2"/>
            <a:r>
              <a:rPr lang="en-US" sz="2000" dirty="0" smtClean="0"/>
              <a:t>This provides the background to the events of John 13.</a:t>
            </a:r>
          </a:p>
          <a:p>
            <a:pPr lvl="2"/>
            <a:r>
              <a:rPr lang="en-US" sz="2000" dirty="0" smtClean="0"/>
              <a:t>The disciples faced grave dangers: pride, self-seeking &amp; worldly ambition.</a:t>
            </a:r>
          </a:p>
          <a:p>
            <a:pPr lvl="1"/>
            <a:r>
              <a:rPr lang="en-US" sz="2400" dirty="0" smtClean="0"/>
              <a:t>In John 13, Jesus addressed this problem head on, in precept and example.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13:</a:t>
            </a:r>
            <a:br>
              <a:rPr lang="en-US" sz="3800" dirty="0" smtClean="0"/>
            </a:br>
            <a:r>
              <a:rPr lang="en-US" sz="3800" u="sng" dirty="0" smtClean="0"/>
              <a:t> “Love, Humility &amp; Greatness”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Jesus, through an expression of His love, demonstrated the path to greatness!</a:t>
            </a:r>
          </a:p>
          <a:p>
            <a:pPr lvl="1"/>
            <a:r>
              <a:rPr lang="en-US" sz="2400" dirty="0" smtClean="0"/>
              <a:t>Jesus knew fully His divine nature, divine mission and divine power (John 13:3).  No one greater!</a:t>
            </a:r>
          </a:p>
          <a:p>
            <a:pPr lvl="2"/>
            <a:r>
              <a:rPr lang="en-US" sz="2000" dirty="0" smtClean="0"/>
              <a:t>This emphasizes all the more the condescension of His lowly act!</a:t>
            </a:r>
          </a:p>
          <a:p>
            <a:pPr lvl="1"/>
            <a:r>
              <a:rPr lang="en-US" sz="2400" dirty="0" smtClean="0"/>
              <a:t>Jesus &amp; disciples met in upper room for Passover (Mk 14:14-16)</a:t>
            </a:r>
          </a:p>
          <a:p>
            <a:pPr lvl="2"/>
            <a:r>
              <a:rPr lang="en-US" sz="2000" dirty="0" smtClean="0"/>
              <a:t>No host to properly greet them &amp; no disciple volunteered to perform host duties.</a:t>
            </a:r>
          </a:p>
          <a:p>
            <a:pPr lvl="2"/>
            <a:r>
              <a:rPr lang="en-US" sz="2000" dirty="0" smtClean="0"/>
              <a:t>They were all “too great” to stoop to the level of a servant (cf. John 13:16).</a:t>
            </a:r>
          </a:p>
          <a:p>
            <a:pPr lvl="1"/>
            <a:r>
              <a:rPr lang="en-US" sz="2400" dirty="0" smtClean="0"/>
              <a:t>Having “all things into His hands,” Jesus took a towel and basin (John 13:3-5).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13:</a:t>
            </a:r>
            <a:br>
              <a:rPr lang="en-US" sz="3800" dirty="0" smtClean="0"/>
            </a:br>
            <a:r>
              <a:rPr lang="en-US" sz="3800" u="sng" dirty="0" smtClean="0"/>
              <a:t> “Love, Humility &amp; Greatness”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Jesus, through an expression of His love, demonstrated the path to greatness!</a:t>
            </a:r>
          </a:p>
          <a:p>
            <a:pPr lvl="1"/>
            <a:r>
              <a:rPr lang="en-US" sz="2400" dirty="0" smtClean="0"/>
              <a:t>Jesus performed the most menial task imaginable – washing dirt &amp; grime from feet!</a:t>
            </a:r>
          </a:p>
          <a:p>
            <a:pPr lvl="2"/>
            <a:r>
              <a:rPr lang="en-US" sz="2000" dirty="0" smtClean="0"/>
              <a:t>Peter asked, “Lord, are YOU washing MY feet?” (John 13:6).  The absurdity!</a:t>
            </a:r>
          </a:p>
          <a:p>
            <a:pPr lvl="2"/>
            <a:r>
              <a:rPr lang="en-US" sz="2000" dirty="0" smtClean="0"/>
              <a:t>Peter asserted, “YOU shall never wash MY feet!” (John 13:8).  Impetuous!</a:t>
            </a:r>
          </a:p>
          <a:p>
            <a:pPr lvl="1"/>
            <a:r>
              <a:rPr lang="en-US" sz="2400" dirty="0" smtClean="0"/>
              <a:t>Jesus washed Judas’ feet and Peter’s feet!  Stop and think about that!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1469</Words>
  <Application>Microsoft Office PowerPoint</Application>
  <PresentationFormat>On-screen Show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Vital Concepts &amp; Truths to Know in John 13</vt:lpstr>
      <vt:lpstr>Vital Concepts &amp; Truths to Know in John 13</vt:lpstr>
      <vt:lpstr>Vital Concepts &amp; Truths to Know in John 13</vt:lpstr>
      <vt:lpstr>Vital Concepts &amp; Truths to Know in John 13</vt:lpstr>
      <vt:lpstr>An Overview/Theme of John 13:  “Love, Humility &amp; Greatness”</vt:lpstr>
      <vt:lpstr>An Overview/Theme of John 13:  “Love, Humility &amp; Greatness”</vt:lpstr>
      <vt:lpstr>An Overview/Theme of John 13:  “Love, Humility &amp; Greatness”</vt:lpstr>
      <vt:lpstr>An Overview/Theme of John 13:  “Love, Humility &amp; Greatness”</vt:lpstr>
      <vt:lpstr>An Overview/Theme of John 13:  “Love, Humility &amp; Greatness”</vt:lpstr>
      <vt:lpstr>An Overview/Theme of John 13:  “Love, Humility &amp; Greatness”</vt:lpstr>
      <vt:lpstr>An Overview/Theme of John 13:  “Love, Humility &amp; Greatness”</vt:lpstr>
      <vt:lpstr>An Overview/Theme of John 13:  “Love, Humility &amp; Greatness”</vt:lpstr>
      <vt:lpstr>How Chapter 13 Helps to Fulfill the Overall Purpose of the Gospel of John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165</cp:revision>
  <dcterms:created xsi:type="dcterms:W3CDTF">2010-11-25T23:29:55Z</dcterms:created>
  <dcterms:modified xsi:type="dcterms:W3CDTF">2011-01-23T12:58:49Z</dcterms:modified>
</cp:coreProperties>
</file>