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24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9075" y="4267200"/>
            <a:ext cx="34612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6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</a:t>
            </a:r>
            <a:r>
              <a:rPr lang="en-US" sz="3800" dirty="0" smtClean="0"/>
              <a:t>Overview/Theme </a:t>
            </a:r>
            <a:r>
              <a:rPr lang="en-US" sz="3800" dirty="0" smtClean="0"/>
              <a:t>of John </a:t>
            </a:r>
            <a:r>
              <a:rPr lang="en-US" sz="3800" dirty="0" smtClean="0"/>
              <a:t>6: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“The Bread from Heaven Gives Life”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True Bread Offers Great Blessings &amp; Promises!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As the living Father sent Me, and I live because of the Father, so he who feeds on Me will live because of Me” (John 6:57).</a:t>
            </a:r>
            <a:endParaRPr lang="en-US" sz="399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</a:t>
            </a:r>
            <a:r>
              <a:rPr lang="en-US" sz="3800" dirty="0" smtClean="0"/>
              <a:t>Overview/Theme </a:t>
            </a:r>
            <a:r>
              <a:rPr lang="en-US" sz="3800" dirty="0" smtClean="0"/>
              <a:t>of John </a:t>
            </a:r>
            <a:r>
              <a:rPr lang="en-US" sz="3800" dirty="0" smtClean="0"/>
              <a:t>6: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“The Bread from Heaven Gives Life”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Bread </a:t>
            </a:r>
            <a:r>
              <a:rPr lang="en-US" sz="2800" dirty="0" smtClean="0"/>
              <a:t>from Heaven Is Objectionable to Some </a:t>
            </a:r>
            <a:r>
              <a:rPr lang="en-US" sz="2800" dirty="0" smtClean="0"/>
              <a:t>(6:60-69</a:t>
            </a:r>
            <a:r>
              <a:rPr lang="en-US" sz="2800" dirty="0" smtClean="0"/>
              <a:t>)!</a:t>
            </a:r>
          </a:p>
          <a:p>
            <a:pPr lvl="1"/>
            <a:r>
              <a:rPr lang="en-US" sz="2400" dirty="0" smtClean="0"/>
              <a:t>Some refused to believe that Jesus had come </a:t>
            </a:r>
            <a:r>
              <a:rPr lang="en-US" sz="2400" dirty="0" smtClean="0"/>
              <a:t>to </a:t>
            </a:r>
            <a:r>
              <a:rPr lang="en-US" sz="2400" dirty="0" smtClean="0"/>
              <a:t>save them (60).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 smtClean="0"/>
              <a:t>What will you think when you see Me ascend” (62)?</a:t>
            </a:r>
          </a:p>
          <a:p>
            <a:pPr lvl="1"/>
            <a:r>
              <a:rPr lang="en-US" sz="2400" dirty="0" smtClean="0"/>
              <a:t>Jesus’ words “are life,” but some did not believe them </a:t>
            </a:r>
            <a:r>
              <a:rPr lang="en-US" sz="2400" dirty="0" smtClean="0"/>
              <a:t>(63-64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dirty="0" smtClean="0"/>
              <a:t>“Many of His disciples went back and walked with Him no more” (John 6:66).</a:t>
            </a:r>
          </a:p>
          <a:p>
            <a:pPr lvl="1"/>
            <a:r>
              <a:rPr lang="en-US" sz="2400" dirty="0" smtClean="0"/>
              <a:t>The message and the demands of Jesus separate the chaff from the wheat!</a:t>
            </a:r>
          </a:p>
          <a:p>
            <a:pPr lvl="1"/>
            <a:r>
              <a:rPr lang="en-US" sz="2400" dirty="0" smtClean="0"/>
              <a:t>True believers know there is nowhere else to go for the words of eternal life (67-69).</a:t>
            </a:r>
            <a:endParaRPr lang="en-US" sz="333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Chapter 6 Helps to Fulfill the Overall Purpose of the Gospel of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Signs Were Recorded That Readers Might </a:t>
            </a:r>
            <a:r>
              <a:rPr lang="en-US" sz="2800" dirty="0" smtClean="0"/>
              <a:t>Believe</a:t>
            </a:r>
            <a:endParaRPr lang="en-US" sz="2800" dirty="0" smtClean="0"/>
          </a:p>
          <a:p>
            <a:pPr lvl="1"/>
            <a:r>
              <a:rPr lang="en-US" sz="2400" dirty="0" smtClean="0"/>
              <a:t>He kept on performing signs on those who were </a:t>
            </a:r>
            <a:r>
              <a:rPr lang="en-US" sz="2400" dirty="0" smtClean="0"/>
              <a:t>sick </a:t>
            </a:r>
            <a:r>
              <a:rPr lang="en-US" sz="2400" dirty="0" smtClean="0"/>
              <a:t>(John 5:2).</a:t>
            </a:r>
          </a:p>
          <a:p>
            <a:pPr lvl="1"/>
            <a:r>
              <a:rPr lang="en-US" sz="2400" dirty="0" smtClean="0"/>
              <a:t>Feeding 5,000 men </a:t>
            </a:r>
            <a:r>
              <a:rPr lang="en-US" sz="2400" dirty="0" smtClean="0"/>
              <a:t>with </a:t>
            </a:r>
            <a:r>
              <a:rPr lang="en-US" sz="2400" dirty="0" smtClean="0"/>
              <a:t>five loaves and two fish (5:1-14).</a:t>
            </a:r>
          </a:p>
          <a:p>
            <a:pPr lvl="2"/>
            <a:r>
              <a:rPr lang="en-US" sz="2000" dirty="0" smtClean="0"/>
              <a:t>Only miracle (besides resurrection) mentioned in all four </a:t>
            </a:r>
            <a:r>
              <a:rPr lang="en-US" sz="2000" dirty="0" smtClean="0"/>
              <a:t>accounts.</a:t>
            </a:r>
            <a:endParaRPr lang="en-US" sz="2000" dirty="0" smtClean="0"/>
          </a:p>
          <a:p>
            <a:pPr lvl="1"/>
            <a:r>
              <a:rPr lang="en-US" sz="2400" dirty="0" smtClean="0"/>
              <a:t>Walking on the </a:t>
            </a:r>
            <a:r>
              <a:rPr lang="en-US" sz="2400" dirty="0" smtClean="0"/>
              <a:t>water, </a:t>
            </a:r>
            <a:r>
              <a:rPr lang="en-US" sz="2400" dirty="0" smtClean="0"/>
              <a:t>three to four miles out (John 5:15-21).</a:t>
            </a:r>
          </a:p>
          <a:p>
            <a:pPr lvl="1"/>
            <a:r>
              <a:rPr lang="en-US" sz="2400" dirty="0" smtClean="0"/>
              <a:t>Transporting the boat immediately to land </a:t>
            </a:r>
            <a:r>
              <a:rPr lang="en-US" sz="2400" dirty="0" smtClean="0"/>
              <a:t>(</a:t>
            </a:r>
            <a:r>
              <a:rPr lang="en-US" sz="2400" dirty="0" smtClean="0"/>
              <a:t>John 5:21).</a:t>
            </a:r>
          </a:p>
          <a:p>
            <a:r>
              <a:rPr lang="en-US" sz="2800" dirty="0" smtClean="0"/>
              <a:t>“</a:t>
            </a:r>
            <a:r>
              <a:rPr lang="en-US" sz="2800" dirty="0" smtClean="0"/>
              <a:t>This is truly the </a:t>
            </a:r>
            <a:r>
              <a:rPr lang="en-US" sz="2800" dirty="0" smtClean="0"/>
              <a:t>Prophet” </a:t>
            </a:r>
            <a:r>
              <a:rPr lang="en-US" sz="2800" dirty="0" smtClean="0"/>
              <a:t>(John 6:14).</a:t>
            </a:r>
          </a:p>
          <a:p>
            <a:r>
              <a:rPr lang="en-US" sz="2800" dirty="0" smtClean="0"/>
              <a:t>Manna </a:t>
            </a:r>
            <a:r>
              <a:rPr lang="en-US" sz="2800" dirty="0" smtClean="0"/>
              <a:t>was </a:t>
            </a:r>
            <a:r>
              <a:rPr lang="en-US" sz="2800" dirty="0" smtClean="0"/>
              <a:t>a Type of the True Bread </a:t>
            </a:r>
            <a:r>
              <a:rPr lang="en-US" sz="2800" dirty="0" smtClean="0"/>
              <a:t>from God.</a:t>
            </a:r>
            <a:endParaRPr lang="en-US" sz="2800" dirty="0" smtClean="0"/>
          </a:p>
          <a:p>
            <a:r>
              <a:rPr lang="en-US" sz="2800" dirty="0" smtClean="0"/>
              <a:t>“I AM” Statements:  “I am the bread of life</a:t>
            </a:r>
            <a:r>
              <a:rPr lang="en-US" sz="2800" dirty="0" smtClean="0"/>
              <a:t>….”</a:t>
            </a:r>
            <a:endParaRPr lang="en-US" sz="2800" dirty="0" smtClean="0"/>
          </a:p>
          <a:p>
            <a:r>
              <a:rPr lang="en-US" sz="2800" dirty="0" smtClean="0"/>
              <a:t>Testimony </a:t>
            </a:r>
            <a:r>
              <a:rPr lang="en-US" sz="2800" dirty="0" smtClean="0"/>
              <a:t>of Peter: </a:t>
            </a:r>
            <a:r>
              <a:rPr lang="en-US" sz="2800" dirty="0" smtClean="0"/>
              <a:t>“You </a:t>
            </a:r>
            <a:r>
              <a:rPr lang="en-US" sz="2800" dirty="0" smtClean="0"/>
              <a:t>have the words of eternal </a:t>
            </a:r>
            <a:r>
              <a:rPr lang="en-US" sz="2800" dirty="0" smtClean="0"/>
              <a:t>life.”</a:t>
            </a:r>
            <a:endParaRPr lang="en-US" sz="5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Believing in Jesus is a work (John 6:28-29)!</a:t>
            </a:r>
          </a:p>
          <a:p>
            <a:pPr lvl="1"/>
            <a:r>
              <a:rPr lang="en-US" sz="2400" dirty="0" smtClean="0"/>
              <a:t>“Faith only” advocates try to separate faith &amp; works, claiming only faith is essential.</a:t>
            </a:r>
          </a:p>
          <a:p>
            <a:pPr lvl="1"/>
            <a:r>
              <a:rPr lang="en-US" sz="2400" dirty="0" smtClean="0"/>
              <a:t>Many try to categorize baptism as a work and say it’s not necessary for salvation.</a:t>
            </a:r>
          </a:p>
          <a:p>
            <a:pPr lvl="1"/>
            <a:r>
              <a:rPr lang="en-US" sz="2400" dirty="0" smtClean="0"/>
              <a:t>Jesus taught that even believing in Him is a work!</a:t>
            </a:r>
          </a:p>
          <a:p>
            <a:pPr lvl="2"/>
            <a:r>
              <a:rPr lang="en-US" sz="2000" dirty="0" smtClean="0"/>
              <a:t>“What </a:t>
            </a:r>
            <a:r>
              <a:rPr lang="en-US" sz="2000" dirty="0" smtClean="0"/>
              <a:t>shall we do that we may work the works of God?” (6:28).</a:t>
            </a:r>
          </a:p>
          <a:p>
            <a:pPr lvl="2"/>
            <a:r>
              <a:rPr lang="en-US" sz="2000" dirty="0" smtClean="0"/>
              <a:t>“</a:t>
            </a:r>
            <a:r>
              <a:rPr lang="en-US" sz="2000" dirty="0" smtClean="0"/>
              <a:t>This is the work of God, that you believe in” Me (6:29).</a:t>
            </a:r>
          </a:p>
          <a:p>
            <a:pPr lvl="2"/>
            <a:r>
              <a:rPr lang="en-US" sz="2000" dirty="0" smtClean="0"/>
              <a:t>A “work of God” is something that God has ordered man to do!</a:t>
            </a:r>
          </a:p>
          <a:p>
            <a:pPr lvl="2"/>
            <a:r>
              <a:rPr lang="en-US" sz="2000" dirty="0" smtClean="0"/>
              <a:t>Jesus established that believing in Him is a work!</a:t>
            </a:r>
          </a:p>
          <a:p>
            <a:pPr lvl="2"/>
            <a:r>
              <a:rPr lang="en-US" sz="2000" dirty="0" smtClean="0"/>
              <a:t>Thus, if one tries to make works unnecessary for salvation, he must include faith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Believing in Jesus is a work (John 6:28-29)!</a:t>
            </a:r>
          </a:p>
          <a:p>
            <a:pPr lvl="1"/>
            <a:r>
              <a:rPr lang="en-US" sz="2400" dirty="0" smtClean="0"/>
              <a:t>Jesus </a:t>
            </a:r>
            <a:r>
              <a:rPr lang="en-US" sz="2400" dirty="0" smtClean="0"/>
              <a:t>joins faith and works as essentials for salvation (John 6:28-29)!  </a:t>
            </a:r>
          </a:p>
          <a:p>
            <a:pPr lvl="2"/>
            <a:r>
              <a:rPr lang="en-US" sz="2000" dirty="0" smtClean="0"/>
              <a:t>Paul excludes only works of which one might boast (Eph. 2:8-9)!  </a:t>
            </a:r>
          </a:p>
          <a:p>
            <a:pPr lvl="2"/>
            <a:r>
              <a:rPr lang="en-US" sz="2000" dirty="0" smtClean="0"/>
              <a:t>James &amp; Peter include works as obedience to God (Jas. 2:19-26; Acts 10:34-35</a:t>
            </a:r>
            <a:r>
              <a:rPr lang="en-US" sz="2000" dirty="0" smtClean="0"/>
              <a:t>)!</a:t>
            </a:r>
          </a:p>
          <a:p>
            <a:r>
              <a:rPr lang="en-US" sz="2800" dirty="0" smtClean="0"/>
              <a:t>Jesus knows all things (John 6:6, 15, 61, 64)!</a:t>
            </a:r>
          </a:p>
          <a:p>
            <a:r>
              <a:rPr lang="en-US" sz="2800" dirty="0" smtClean="0"/>
              <a:t>A little in the hands of Jesus is a lot (John 6:9-13</a:t>
            </a:r>
            <a:r>
              <a:rPr lang="en-US" sz="2800" dirty="0" smtClean="0"/>
              <a:t>)!</a:t>
            </a:r>
          </a:p>
          <a:p>
            <a:r>
              <a:rPr lang="en-US" sz="2800" dirty="0" smtClean="0"/>
              <a:t>Jesus submitted His will to the will of the Father and we should, too (John 6:38-40)!</a:t>
            </a:r>
          </a:p>
          <a:p>
            <a:r>
              <a:rPr lang="en-US" sz="2800" dirty="0" smtClean="0"/>
              <a:t>The miracles of Jesus were absolutely </a:t>
            </a:r>
            <a:r>
              <a:rPr lang="en-US" sz="2800" dirty="0" smtClean="0"/>
              <a:t>astounding!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</a:t>
            </a:r>
            <a:r>
              <a:rPr lang="en-US" sz="3800" dirty="0" smtClean="0"/>
              <a:t>Overview/Theme </a:t>
            </a:r>
            <a:r>
              <a:rPr lang="en-US" sz="3800" dirty="0" smtClean="0"/>
              <a:t>of John </a:t>
            </a:r>
            <a:r>
              <a:rPr lang="en-US" sz="3800" dirty="0" smtClean="0"/>
              <a:t>6: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“The Bread from Heaven Gives Life”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Fed 5,000 Men (Plus Women &amp; Children) with Bread &amp; Fish (John 6:1-14)!</a:t>
            </a:r>
          </a:p>
          <a:p>
            <a:pPr lvl="1"/>
            <a:r>
              <a:rPr lang="en-US" sz="2400" dirty="0" smtClean="0"/>
              <a:t>Jesus was the first to mention bread in this chapter (John 6:5).</a:t>
            </a:r>
          </a:p>
          <a:p>
            <a:pPr lvl="2"/>
            <a:r>
              <a:rPr lang="en-US" sz="2000" dirty="0" smtClean="0"/>
              <a:t>No doubt brought it up to lead into (1) the sign and (2) the lesson about bread.</a:t>
            </a:r>
          </a:p>
          <a:p>
            <a:pPr lvl="1"/>
            <a:r>
              <a:rPr lang="en-US" sz="2400" dirty="0" smtClean="0"/>
              <a:t>A little boy had 5 pieces of bread (size of soda cracker) &amp; 2 fish (size of sardines).</a:t>
            </a:r>
          </a:p>
          <a:p>
            <a:pPr lvl="2"/>
            <a:r>
              <a:rPr lang="en-US" sz="2000" dirty="0" smtClean="0"/>
              <a:t>Not much in the eyes of man, but more than enough in the eyes of God.</a:t>
            </a:r>
          </a:p>
          <a:p>
            <a:pPr lvl="1"/>
            <a:r>
              <a:rPr lang="en-US" sz="2400" dirty="0" smtClean="0"/>
              <a:t>The people were hungry.  Jesus gave them bread to eat.  Now, they’re ready to hear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</a:t>
            </a:r>
            <a:r>
              <a:rPr lang="en-US" sz="3800" dirty="0" smtClean="0"/>
              <a:t>Overview/Theme </a:t>
            </a:r>
            <a:r>
              <a:rPr lang="en-US" sz="3800" dirty="0" smtClean="0"/>
              <a:t>of John </a:t>
            </a:r>
            <a:r>
              <a:rPr lang="en-US" sz="3800" dirty="0" smtClean="0"/>
              <a:t>6: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“The Bread from Heaven Gives Life”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God </a:t>
            </a:r>
            <a:r>
              <a:rPr lang="en-US" sz="2800" dirty="0" smtClean="0"/>
              <a:t>Gave Manna (Bread) in the Old Testament (John 6:30-31)!</a:t>
            </a:r>
          </a:p>
          <a:p>
            <a:pPr lvl="1"/>
            <a:r>
              <a:rPr lang="en-US" sz="2400" dirty="0" smtClean="0"/>
              <a:t>Jews may have thought Moses better than Jesus for (1) feeding over half-a-million Jews vs. 5,000 and for (2) providing food from heaven vs. food from earth (6:30-31).</a:t>
            </a:r>
          </a:p>
          <a:p>
            <a:pPr lvl="1"/>
            <a:r>
              <a:rPr lang="en-US" sz="2400" dirty="0" smtClean="0"/>
              <a:t>Jesus corrected them:</a:t>
            </a:r>
          </a:p>
          <a:p>
            <a:pPr lvl="2"/>
            <a:r>
              <a:rPr lang="en-US" sz="2000" dirty="0" smtClean="0"/>
              <a:t>God gave the Jews the bread/manna in the wilderness, not Moses </a:t>
            </a:r>
            <a:r>
              <a:rPr lang="en-US" sz="2000" dirty="0" smtClean="0"/>
              <a:t>(John 6:32</a:t>
            </a:r>
            <a:r>
              <a:rPr lang="en-US" sz="2000" dirty="0" smtClean="0"/>
              <a:t>).</a:t>
            </a:r>
          </a:p>
          <a:p>
            <a:pPr lvl="2"/>
            <a:r>
              <a:rPr lang="en-US" sz="2000" dirty="0" smtClean="0"/>
              <a:t>The bread/manna in O.T. was but a type of the True Bread (John 6:32</a:t>
            </a:r>
            <a:r>
              <a:rPr lang="en-US" sz="2000" dirty="0" smtClean="0"/>
              <a:t>).</a:t>
            </a:r>
          </a:p>
          <a:p>
            <a:pPr lvl="1"/>
            <a:r>
              <a:rPr lang="en-US" sz="2400" dirty="0" smtClean="0"/>
              <a:t>In </a:t>
            </a:r>
            <a:r>
              <a:rPr lang="en-US" sz="2400" dirty="0" smtClean="0"/>
              <a:t>addition, those who ate that bread in the wilderness all died (John 6:49, 58).</a:t>
            </a:r>
            <a:endParaRPr lang="en-US" sz="47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</a:t>
            </a:r>
            <a:r>
              <a:rPr lang="en-US" sz="3800" dirty="0" smtClean="0"/>
              <a:t>Overview/Theme </a:t>
            </a:r>
            <a:r>
              <a:rPr lang="en-US" sz="3800" dirty="0" smtClean="0"/>
              <a:t>of John </a:t>
            </a:r>
            <a:r>
              <a:rPr lang="en-US" sz="3800" dirty="0" smtClean="0"/>
              <a:t>6: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“The Bread from Heaven Gives Life”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God Sent the True Bread That All Might Live!</a:t>
            </a:r>
          </a:p>
          <a:p>
            <a:pPr lvl="1"/>
            <a:r>
              <a:rPr lang="en-US" sz="2400" dirty="0" smtClean="0"/>
              <a:t>…given </a:t>
            </a:r>
            <a:r>
              <a:rPr lang="en-US" sz="2400" dirty="0" smtClean="0"/>
              <a:t>by the Father &amp; comes down from heaven (</a:t>
            </a:r>
            <a:r>
              <a:rPr lang="en-US" sz="2400" dirty="0" smtClean="0"/>
              <a:t>6:32-33…).</a:t>
            </a:r>
            <a:endParaRPr lang="en-US" sz="2400" dirty="0" smtClean="0"/>
          </a:p>
          <a:p>
            <a:pPr lvl="1"/>
            <a:r>
              <a:rPr lang="en-US" sz="2400" dirty="0" smtClean="0"/>
              <a:t>The True Bread endures (John 6:27), rather than perishing.</a:t>
            </a:r>
          </a:p>
          <a:p>
            <a:pPr lvl="1"/>
            <a:r>
              <a:rPr lang="en-US" sz="2400" dirty="0" smtClean="0"/>
              <a:t>Jesus is the True Bread, and there is no other (John 6:32, 48)!</a:t>
            </a:r>
          </a:p>
          <a:p>
            <a:pPr lvl="2"/>
            <a:r>
              <a:rPr lang="en-US" sz="2000" dirty="0" smtClean="0"/>
              <a:t>“He is from God” (John 6:46).</a:t>
            </a:r>
          </a:p>
          <a:p>
            <a:pPr lvl="2"/>
            <a:r>
              <a:rPr lang="en-US" sz="2000" dirty="0" smtClean="0"/>
              <a:t>He “came down from heaven” &amp; “came into this world” </a:t>
            </a:r>
            <a:r>
              <a:rPr lang="en-US" sz="2000" dirty="0" smtClean="0"/>
              <a:t>(6:14,33,38,50</a:t>
            </a:r>
            <a:r>
              <a:rPr lang="en-US" sz="2000" dirty="0" smtClean="0"/>
              <a:t>).</a:t>
            </a:r>
          </a:p>
          <a:p>
            <a:pPr lvl="2"/>
            <a:r>
              <a:rPr lang="en-US" sz="2000" dirty="0" smtClean="0"/>
              <a:t>He compared bread (which one eats to live) to </a:t>
            </a:r>
            <a:r>
              <a:rPr lang="en-US" sz="2000" dirty="0" smtClean="0"/>
              <a:t>His </a:t>
            </a:r>
            <a:r>
              <a:rPr lang="en-US" sz="2000" dirty="0" smtClean="0"/>
              <a:t>flesh and blood, which was essential in order for us to live spiritually &amp; eternally </a:t>
            </a:r>
            <a:r>
              <a:rPr lang="en-US" sz="2000" dirty="0" smtClean="0"/>
              <a:t>(51-56</a:t>
            </a:r>
            <a:r>
              <a:rPr lang="en-US" sz="2000" dirty="0" smtClean="0"/>
              <a:t>).</a:t>
            </a:r>
          </a:p>
          <a:p>
            <a:pPr lvl="2"/>
            <a:r>
              <a:rPr lang="en-US" sz="2000" dirty="0" smtClean="0"/>
              <a:t>He concluded that the bread to be consumed is His Word (John 6:63).</a:t>
            </a:r>
          </a:p>
          <a:p>
            <a:pPr lvl="2"/>
            <a:r>
              <a:rPr lang="en-US" sz="2000" dirty="0" smtClean="0"/>
              <a:t>Jesus is and has “the bread of life,” </a:t>
            </a:r>
            <a:r>
              <a:rPr lang="en-US" sz="2000" dirty="0" smtClean="0"/>
              <a:t>“</a:t>
            </a:r>
            <a:r>
              <a:rPr lang="en-US" sz="2000" dirty="0" smtClean="0"/>
              <a:t>the words of eternal life” (6:63, 68</a:t>
            </a:r>
            <a:r>
              <a:rPr lang="en-US" sz="2000" dirty="0" smtClean="0"/>
              <a:t>).</a:t>
            </a:r>
          </a:p>
          <a:p>
            <a:pPr lvl="1"/>
            <a:r>
              <a:rPr lang="en-US" sz="2400" dirty="0" smtClean="0"/>
              <a:t>A.K.A</a:t>
            </a:r>
            <a:r>
              <a:rPr lang="en-US" sz="2400" dirty="0" smtClean="0"/>
              <a:t>.:  “the bread of God” (6:33), “the bread of life” (6:48), “the living bread” (6:51).</a:t>
            </a:r>
            <a:endParaRPr lang="en-US" sz="1069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</a:t>
            </a:r>
            <a:r>
              <a:rPr lang="en-US" sz="3800" dirty="0" smtClean="0"/>
              <a:t>Overview/Theme </a:t>
            </a:r>
            <a:r>
              <a:rPr lang="en-US" sz="3800" dirty="0" smtClean="0"/>
              <a:t>of John </a:t>
            </a:r>
            <a:r>
              <a:rPr lang="en-US" sz="3800" dirty="0" smtClean="0"/>
              <a:t>6: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“The Bread from Heaven Gives Life”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Nature of Bread Demands That Man </a:t>
            </a:r>
            <a:r>
              <a:rPr lang="en-US" sz="2800" dirty="0" smtClean="0"/>
              <a:t>Partake!</a:t>
            </a:r>
            <a:endParaRPr lang="en-US" sz="2800" dirty="0" smtClean="0"/>
          </a:p>
          <a:p>
            <a:pPr lvl="1"/>
            <a:r>
              <a:rPr lang="en-US" sz="2400" dirty="0" smtClean="0"/>
              <a:t>Man must seek </a:t>
            </a:r>
            <a:r>
              <a:rPr lang="en-US" sz="2400" dirty="0" smtClean="0"/>
              <a:t>Christ </a:t>
            </a:r>
            <a:r>
              <a:rPr lang="en-US" sz="2400" dirty="0" smtClean="0"/>
              <a:t>and </a:t>
            </a:r>
            <a:r>
              <a:rPr lang="en-US" sz="2400" dirty="0" smtClean="0"/>
              <a:t>for </a:t>
            </a:r>
            <a:r>
              <a:rPr lang="en-US" sz="2400" dirty="0" smtClean="0"/>
              <a:t>the right reasons (John 6:24-26).</a:t>
            </a:r>
          </a:p>
          <a:p>
            <a:pPr lvl="1"/>
            <a:r>
              <a:rPr lang="en-US" sz="2400" dirty="0" smtClean="0"/>
              <a:t>…Come </a:t>
            </a:r>
            <a:r>
              <a:rPr lang="en-US" sz="2400" dirty="0" smtClean="0"/>
              <a:t>to Him </a:t>
            </a:r>
            <a:r>
              <a:rPr lang="en-US" sz="2400" dirty="0" smtClean="0"/>
              <a:t>(35,37,44,45,65</a:t>
            </a:r>
            <a:r>
              <a:rPr lang="en-US" sz="2400" dirty="0" smtClean="0"/>
              <a:t>) </a:t>
            </a:r>
            <a:r>
              <a:rPr lang="en-US" sz="2400" dirty="0" smtClean="0"/>
              <a:t>&amp; </a:t>
            </a:r>
            <a:r>
              <a:rPr lang="en-US" sz="2400" dirty="0" smtClean="0"/>
              <a:t>believe in Him </a:t>
            </a:r>
            <a:r>
              <a:rPr lang="en-US" sz="2400" dirty="0" smtClean="0"/>
              <a:t>(35,40,47,69</a:t>
            </a:r>
            <a:r>
              <a:rPr lang="en-US" sz="2400" dirty="0" smtClean="0"/>
              <a:t>).</a:t>
            </a:r>
          </a:p>
          <a:p>
            <a:pPr lvl="2"/>
            <a:r>
              <a:rPr lang="en-US" sz="2000" dirty="0" smtClean="0"/>
              <a:t>“Come to Him” – to acknowledge Him for who He claimed to be, the Messiah.</a:t>
            </a:r>
          </a:p>
          <a:p>
            <a:pPr lvl="2"/>
            <a:r>
              <a:rPr lang="en-US" sz="2000" dirty="0" smtClean="0"/>
              <a:t>“Believe in Him” – to trust Him fully and comply wholeheartedly with His will.</a:t>
            </a:r>
          </a:p>
          <a:p>
            <a:pPr lvl="2"/>
            <a:r>
              <a:rPr lang="en-US" sz="2000" dirty="0" smtClean="0"/>
              <a:t>“Come to Him” and “believe in Him” are used interchangeably in this chapter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</a:t>
            </a:r>
            <a:r>
              <a:rPr lang="en-US" sz="3800" dirty="0" smtClean="0"/>
              <a:t>Overview/Theme </a:t>
            </a:r>
            <a:r>
              <a:rPr lang="en-US" sz="3800" dirty="0" smtClean="0"/>
              <a:t>of John </a:t>
            </a:r>
            <a:r>
              <a:rPr lang="en-US" sz="3800" dirty="0" smtClean="0"/>
              <a:t>6: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“The Bread from Heaven Gives Life”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Nature of Bread Demands That Man </a:t>
            </a:r>
            <a:r>
              <a:rPr lang="en-US" sz="2800" dirty="0" smtClean="0"/>
              <a:t>Partake!</a:t>
            </a:r>
            <a:endParaRPr lang="en-US" sz="2800" dirty="0" smtClean="0"/>
          </a:p>
          <a:p>
            <a:pPr lvl="1"/>
            <a:r>
              <a:rPr lang="en-US" sz="2400" dirty="0" smtClean="0"/>
              <a:t>Man </a:t>
            </a:r>
            <a:r>
              <a:rPr lang="en-US" sz="2400" dirty="0" smtClean="0"/>
              <a:t>must be drawn by the Father </a:t>
            </a:r>
            <a:r>
              <a:rPr lang="en-US" sz="2400" dirty="0" smtClean="0"/>
              <a:t>(6:44</a:t>
            </a:r>
            <a:r>
              <a:rPr lang="en-US" sz="2400" dirty="0" smtClean="0"/>
              <a:t>), which is done when:</a:t>
            </a:r>
          </a:p>
          <a:p>
            <a:pPr lvl="2"/>
            <a:r>
              <a:rPr lang="en-US" sz="2000" dirty="0" smtClean="0"/>
              <a:t>One is “taught by God” through His Word (John 6:45).</a:t>
            </a:r>
          </a:p>
          <a:p>
            <a:pPr lvl="2"/>
            <a:r>
              <a:rPr lang="en-US" sz="2000" dirty="0" smtClean="0"/>
              <a:t>One “has heard and learned from the Father” through His Word </a:t>
            </a:r>
            <a:r>
              <a:rPr lang="en-US" sz="2000" dirty="0" smtClean="0"/>
              <a:t>(6:45</a:t>
            </a:r>
            <a:r>
              <a:rPr lang="en-US" sz="2000" dirty="0" smtClean="0"/>
              <a:t>).</a:t>
            </a:r>
          </a:p>
          <a:p>
            <a:pPr lvl="1"/>
            <a:r>
              <a:rPr lang="en-US" sz="2400" dirty="0" smtClean="0"/>
              <a:t>Man must submit to &amp; obey the will of the Father (John 6:65), like Jesus did (6:38).</a:t>
            </a:r>
          </a:p>
          <a:p>
            <a:pPr lvl="1"/>
            <a:r>
              <a:rPr lang="en-US" sz="2400" dirty="0" smtClean="0"/>
              <a:t>As “the bread of life” gives “the words of eternal life” </a:t>
            </a:r>
            <a:r>
              <a:rPr lang="en-US" sz="2400" dirty="0" smtClean="0"/>
              <a:t>(63</a:t>
            </a:r>
            <a:r>
              <a:rPr lang="en-US" sz="2400" dirty="0" smtClean="0"/>
              <a:t>, 68):</a:t>
            </a:r>
          </a:p>
          <a:p>
            <a:pPr lvl="2"/>
            <a:r>
              <a:rPr lang="en-US" sz="2000" dirty="0" smtClean="0"/>
              <a:t>We must, like Ezekiel &amp; John, consume them (Ezek. 2:4-3:3; Rev. 10:9-11</a:t>
            </a:r>
            <a:r>
              <a:rPr lang="en-US" sz="2000" dirty="0" smtClean="0"/>
              <a:t>).</a:t>
            </a:r>
          </a:p>
          <a:p>
            <a:pPr lvl="2"/>
            <a:r>
              <a:rPr lang="en-US" sz="2000" dirty="0" smtClean="0"/>
              <a:t>We </a:t>
            </a:r>
            <a:r>
              <a:rPr lang="en-US" sz="2000" dirty="0" smtClean="0"/>
              <a:t>must “feed on” (or “eat”) Jesus and His Word (John 6:57; cf. 6:50-58).</a:t>
            </a:r>
            <a:endParaRPr lang="en-US" sz="2379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</a:t>
            </a:r>
            <a:r>
              <a:rPr lang="en-US" sz="3800" dirty="0" smtClean="0"/>
              <a:t>Overview/Theme </a:t>
            </a:r>
            <a:r>
              <a:rPr lang="en-US" sz="3800" dirty="0" smtClean="0"/>
              <a:t>of John </a:t>
            </a:r>
            <a:r>
              <a:rPr lang="en-US" sz="3800" dirty="0" smtClean="0"/>
              <a:t>6: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“The Bread from Heaven Gives Life”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True Bread Offers Great Blessings &amp; Promises!</a:t>
            </a:r>
          </a:p>
          <a:p>
            <a:pPr lvl="1"/>
            <a:r>
              <a:rPr lang="en-US" dirty="0" smtClean="0"/>
              <a:t>Physical </a:t>
            </a:r>
            <a:r>
              <a:rPr lang="en-US" dirty="0" smtClean="0"/>
              <a:t>bread sustains </a:t>
            </a:r>
            <a:r>
              <a:rPr lang="en-US" dirty="0" smtClean="0"/>
              <a:t>life; </a:t>
            </a:r>
            <a:r>
              <a:rPr lang="en-US" dirty="0" smtClean="0"/>
              <a:t>eaters </a:t>
            </a:r>
            <a:r>
              <a:rPr lang="en-US" dirty="0" smtClean="0"/>
              <a:t>die </a:t>
            </a:r>
            <a:r>
              <a:rPr lang="en-US" dirty="0" smtClean="0"/>
              <a:t>(John 6:49, 58).</a:t>
            </a:r>
          </a:p>
          <a:p>
            <a:pPr lvl="1"/>
            <a:r>
              <a:rPr lang="en-US" dirty="0" smtClean="0"/>
              <a:t>When we feed upon it </a:t>
            </a:r>
            <a:r>
              <a:rPr lang="en-US" dirty="0" smtClean="0"/>
              <a:t>&amp; </a:t>
            </a:r>
            <a:r>
              <a:rPr lang="en-US" dirty="0" smtClean="0"/>
              <a:t>digest </a:t>
            </a:r>
            <a:r>
              <a:rPr lang="en-US" dirty="0" smtClean="0"/>
              <a:t>it, </a:t>
            </a:r>
            <a:r>
              <a:rPr lang="en-US" dirty="0" smtClean="0"/>
              <a:t>the True Bread:</a:t>
            </a:r>
          </a:p>
          <a:p>
            <a:pPr lvl="2"/>
            <a:r>
              <a:rPr lang="en-US" dirty="0" smtClean="0"/>
              <a:t>“Endures to everlasting life” (John 6:27, 40, 47, 54, 68).</a:t>
            </a:r>
          </a:p>
          <a:p>
            <a:pPr lvl="2"/>
            <a:r>
              <a:rPr lang="en-US" dirty="0" smtClean="0"/>
              <a:t>“Gives life to the world” (John 6:33, 35, 48, 51, 53).</a:t>
            </a:r>
          </a:p>
          <a:p>
            <a:pPr lvl="2"/>
            <a:r>
              <a:rPr lang="en-US" dirty="0" smtClean="0"/>
              <a:t>Guarantees the eater thereof will:</a:t>
            </a:r>
          </a:p>
          <a:p>
            <a:pPr lvl="3"/>
            <a:r>
              <a:rPr lang="en-US" dirty="0" smtClean="0"/>
              <a:t>“Abide in Me, and I in him” (John 6:56; cf. 15:1-7).</a:t>
            </a:r>
          </a:p>
          <a:p>
            <a:pPr lvl="3"/>
            <a:r>
              <a:rPr lang="en-US" dirty="0" smtClean="0"/>
              <a:t>“Never hunger” and “never thirst” (John 6:35).</a:t>
            </a:r>
          </a:p>
          <a:p>
            <a:pPr lvl="3"/>
            <a:r>
              <a:rPr lang="en-US" dirty="0" smtClean="0"/>
              <a:t>“Not die” (John 6:50).</a:t>
            </a:r>
          </a:p>
          <a:p>
            <a:pPr lvl="3"/>
            <a:r>
              <a:rPr lang="en-US" dirty="0" smtClean="0"/>
              <a:t>Be “raised up at the last day” (John 6:39, 40, 44, 54).</a:t>
            </a:r>
          </a:p>
          <a:p>
            <a:pPr lvl="3"/>
            <a:r>
              <a:rPr lang="en-US" dirty="0" smtClean="0"/>
              <a:t> “Live forever” (John 6:51, 58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1354</Words>
  <Application>Microsoft Office PowerPoint</Application>
  <PresentationFormat>On-screen Show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Vital Concepts &amp; Truths to Know in John 6</vt:lpstr>
      <vt:lpstr>Vital Concepts &amp; Truths to Know in John 6</vt:lpstr>
      <vt:lpstr>An Overview/Theme of John 6:  “The Bread from Heaven Gives Life”</vt:lpstr>
      <vt:lpstr>An Overview/Theme of John 6:  “The Bread from Heaven Gives Life”</vt:lpstr>
      <vt:lpstr>An Overview/Theme of John 6:  “The Bread from Heaven Gives Life”</vt:lpstr>
      <vt:lpstr>An Overview/Theme of John 6:  “The Bread from Heaven Gives Life”</vt:lpstr>
      <vt:lpstr>An Overview/Theme of John 6:  “The Bread from Heaven Gives Life”</vt:lpstr>
      <vt:lpstr>An Overview/Theme of John 6:  “The Bread from Heaven Gives Life”</vt:lpstr>
      <vt:lpstr>An Overview/Theme of John 6:  “The Bread from Heaven Gives Life”</vt:lpstr>
      <vt:lpstr>An Overview/Theme of John 6:  “The Bread from Heaven Gives Life”</vt:lpstr>
      <vt:lpstr>How Chapter 6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128</cp:revision>
  <dcterms:created xsi:type="dcterms:W3CDTF">2010-11-25T23:29:55Z</dcterms:created>
  <dcterms:modified xsi:type="dcterms:W3CDTF">2010-12-29T23:26:35Z</dcterms:modified>
</cp:coreProperties>
</file>