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1" r:id="rId5"/>
    <p:sldId id="260" r:id="rId6"/>
    <p:sldId id="259" r:id="rId7"/>
    <p:sldId id="263" r:id="rId8"/>
    <p:sldId id="264" r:id="rId9"/>
    <p:sldId id="258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0000"/>
    <a:srgbClr val="800000"/>
    <a:srgbClr val="EEEC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ADA8-37B6-45AA-83CA-6756BD5BB2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CB20B7-80E6-4ABB-8E58-2C0F9A53E2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FD5326-288B-444C-9C0F-EB396B981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E696A-874F-40EC-93DE-901E295CA60D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430C77-2FF7-4F4B-BE6B-43C241BE3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13E3F2-05F2-4EDE-B1B2-60FC0FADD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53FBD-42E7-47EC-BB84-974DA00077A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C5A7912-AE83-481D-8D21-16B055189F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492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BFB37-B804-458F-A010-C1865F6B9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500A39-325B-42B5-8309-4CE57EC479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796523-970B-4D58-AA3D-58F6FC9DC9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C86371-88CA-494E-A2B2-0DF0EC912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E696A-874F-40EC-93DE-901E295CA60D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F157B8-6A4F-459D-BA16-380835DF7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286A26-D118-4BDA-B71B-AB8155096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53FBD-42E7-47EC-BB84-974DA0007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355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3A01C-8EE6-4E87-BC0F-0108C67EB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E1E917-2848-4F50-BAD7-E1FDA809C9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0FC939-3094-4188-ABE2-969AA9584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E696A-874F-40EC-93DE-901E295CA60D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BAA95A-36B2-41F0-9DA0-B7F12E600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D9C836-81B3-425B-BFA6-D0AC74F29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53FBD-42E7-47EC-BB84-974DA0007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996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78407D-DBD1-42D8-A338-D5553F0561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5F560-571F-4941-BF12-2E54FF2553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EEBB7D-00B2-4EC1-BAD4-DD508A856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E696A-874F-40EC-93DE-901E295CA60D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BFF8B-6B0C-41AC-996D-E324E664D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2B9E73-69B0-4584-A7AB-DA855FCBF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53FBD-42E7-47EC-BB84-974DA0007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798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C5AEB5B-1189-4233-B880-448225A426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660BF-FD39-4CF8-8C0F-3A52395558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  <a:lvl2pPr marL="573088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4290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0FBB7F6B-2E17-47EB-8284-909FB1EDA6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660BF-FD39-4CF8-8C0F-3A5239555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037" y="1180214"/>
            <a:ext cx="10949763" cy="5560828"/>
          </a:xfrm>
        </p:spPr>
        <p:txBody>
          <a:bodyPr>
            <a:normAutofit/>
          </a:bodyPr>
          <a:lstStyle>
            <a:lvl1pPr>
              <a:defRPr sz="3200" b="1"/>
            </a:lvl1pPr>
            <a:lvl2pPr marL="573088" indent="-228600">
              <a:buFont typeface="Calibri" panose="020F0502020204030204" pitchFamily="34" charset="0"/>
              <a:buChar char="−"/>
              <a:defRPr sz="2800" b="1"/>
            </a:lvl2pPr>
            <a:lvl3pPr>
              <a:defRPr sz="2400" b="1"/>
            </a:lvl3pPr>
            <a:lvl4pPr>
              <a:defRPr sz="2000" b="1"/>
            </a:lvl4pPr>
            <a:lvl5pPr>
              <a:defRPr sz="20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1186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B472B-2954-49A8-8459-C509EB4AF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BA65C5-EB25-4511-8DEB-8E8BAFA667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36DECA-B1C5-45AF-932C-561EFF328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E696A-874F-40EC-93DE-901E295CA60D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4F2E08-E4DA-4F74-A13D-B4BA7000E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782AED-BF51-4DB9-A8CA-E4923AE14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53FBD-42E7-47EC-BB84-974DA0007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312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D09EB-336E-409E-A004-0A31733D4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E0D43-DA47-486E-AA36-7790D2F89D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9CAEE6-FC35-48A9-A705-43A9B7190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D39D1-7AA4-4CA1-B8F7-2B150FA62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E696A-874F-40EC-93DE-901E295CA60D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D485C3-11D6-4518-8CCB-DEB90964A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6D4344-9D1F-4A86-A1FA-B88063C99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53FBD-42E7-47EC-BB84-974DA0007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023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45918-BD2A-4FDE-AE86-C0EB5ED77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DB3C1-3831-431B-B05B-3ACC094DB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737235-DDFF-4CED-B67D-E786D6FB8C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5CE19B-1A1F-4E9F-B606-88BE1F5071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B7590F-DF82-4941-A5EA-E19747510C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FC89AC-54DE-4D6A-96BC-67CC4FB94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E696A-874F-40EC-93DE-901E295CA60D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EA1263-ECB0-468C-A80A-12A4F2ABA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6B963A-6A4A-40D7-834C-E07BF488E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53FBD-42E7-47EC-BB84-974DA0007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738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13DBF-9981-4236-9819-740BF52C9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F73296-B046-42B7-8F69-02146DADF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E696A-874F-40EC-93DE-901E295CA60D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8A70A9-8801-4427-8605-0EC7B2215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EF8BCC-A142-4F3A-B972-099258AD3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53FBD-42E7-47EC-BB84-974DA0007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662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F4CF05-83B4-4A69-ADD4-7AE3EAC5B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E696A-874F-40EC-93DE-901E295CA60D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D6D466-9132-4B0F-8717-A98B2406E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BB7583-D6E9-4F13-82BB-C2A08708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53FBD-42E7-47EC-BB84-974DA0007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808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D0480-528F-4D53-97F5-FAAB5F67C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FD6E9-69CF-4ACC-BBF3-A1C49A480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1F10B1-0251-45C6-BB01-86850A97DF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725751-8EF9-46EB-AF1C-38355629C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E696A-874F-40EC-93DE-901E295CA60D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4A0318-1AE9-49EA-BCE6-76B4DAD4D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4733-3BFF-401A-AD64-4EAAD8823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53FBD-42E7-47EC-BB84-974DA0007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640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321E0B-E5D7-4808-9FB8-3C505AE41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DE4426-3F54-4B50-8143-331F6A1C3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8FCFEF-A391-48BF-82F3-445F50A443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E696A-874F-40EC-93DE-901E295CA60D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4126BA-91ED-4971-AFD4-76E8A4880A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FE1293-DD43-4E58-8421-DF876E2211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53FBD-42E7-47EC-BB84-974DA0007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223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958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703A0-3D58-4116-A542-6AAFCCF201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04813" indent="-404813">
              <a:lnSpc>
                <a:spcPct val="100000"/>
              </a:lnSpc>
            </a:pPr>
            <a:r>
              <a:rPr lang="en-US" sz="3600" dirty="0"/>
              <a:t>Believe Jesus is God’s Son – Acts 8:12</a:t>
            </a:r>
          </a:p>
          <a:p>
            <a:pPr marL="404813" indent="-404813">
              <a:lnSpc>
                <a:spcPct val="100000"/>
              </a:lnSpc>
            </a:pPr>
            <a:r>
              <a:rPr lang="en-US" sz="3600" dirty="0"/>
              <a:t>Repent of your sins and turn to God – Acts 2:38</a:t>
            </a:r>
          </a:p>
          <a:p>
            <a:pPr marL="404813" indent="-404813">
              <a:lnSpc>
                <a:spcPct val="100000"/>
              </a:lnSpc>
            </a:pPr>
            <a:r>
              <a:rPr lang="en-US" sz="3600" dirty="0"/>
              <a:t>Confess your faith in Jesus Christ – Matthew 10:32</a:t>
            </a:r>
          </a:p>
          <a:p>
            <a:pPr marL="404813" indent="-404813">
              <a:lnSpc>
                <a:spcPct val="100000"/>
              </a:lnSpc>
            </a:pPr>
            <a:r>
              <a:rPr lang="en-US" sz="3600" dirty="0"/>
              <a:t>Be immersed into Christ and His church – 1 Cor. 12:13</a:t>
            </a:r>
          </a:p>
          <a:p>
            <a:pPr marL="914400" lvl="1" indent="-398463">
              <a:lnSpc>
                <a:spcPct val="100000"/>
              </a:lnSpc>
            </a:pPr>
            <a:r>
              <a:rPr lang="en-US" sz="3200" dirty="0"/>
              <a:t>God will forgive all of your sins – Acts 22:16</a:t>
            </a:r>
          </a:p>
          <a:p>
            <a:pPr marL="914400" lvl="1" indent="-398463">
              <a:lnSpc>
                <a:spcPct val="100000"/>
              </a:lnSpc>
            </a:pPr>
            <a:r>
              <a:rPr lang="en-US" sz="3200" dirty="0"/>
              <a:t>God will add you to His church – Acts 2:47</a:t>
            </a:r>
          </a:p>
          <a:p>
            <a:pPr marL="914400" lvl="1" indent="-398463">
              <a:lnSpc>
                <a:spcPct val="100000"/>
              </a:lnSpc>
            </a:pPr>
            <a:r>
              <a:rPr lang="en-US" sz="3200" dirty="0"/>
              <a:t>God will enroll you in heaven – Hebrews 12:23</a:t>
            </a:r>
          </a:p>
          <a:p>
            <a:pPr marL="404813" indent="-404813">
              <a:lnSpc>
                <a:spcPct val="100000"/>
              </a:lnSpc>
            </a:pPr>
            <a:r>
              <a:rPr lang="en-US" sz="3600" dirty="0"/>
              <a:t>Serve Him faithfully in His church – Revelation 2:10</a:t>
            </a:r>
          </a:p>
        </p:txBody>
      </p:sp>
    </p:spTree>
    <p:extLst>
      <p:ext uri="{BB962C8B-B14F-4D97-AF65-F5344CB8AC3E}">
        <p14:creationId xmlns:p14="http://schemas.microsoft.com/office/powerpoint/2010/main" val="41773312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4660ADB1-F9D7-47D2-BAAA-BA7B06A219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24" r="62076" b="80503"/>
          <a:stretch/>
        </p:blipFill>
        <p:spPr>
          <a:xfrm>
            <a:off x="0" y="810882"/>
            <a:ext cx="4623758" cy="526211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7D83E3-24BE-4948-8DE9-B761A98A9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2054" y="1483743"/>
            <a:ext cx="11020639" cy="3441941"/>
          </a:xfrm>
        </p:spPr>
        <p:txBody>
          <a:bodyPr>
            <a:normAutofit/>
          </a:bodyPr>
          <a:lstStyle/>
          <a:p>
            <a:r>
              <a:rPr lang="en-US" dirty="0"/>
              <a:t>Flawlessly designed by God from eternity (Eph. 3:10-11)</a:t>
            </a:r>
            <a:endParaRPr lang="en-US" sz="4000" dirty="0"/>
          </a:p>
          <a:p>
            <a:r>
              <a:rPr lang="en-US" dirty="0"/>
              <a:t>Foretold by prophets in the O.T. (2 Sam. 7:12-16; Isa. 2:2-4; Dan. 2:44)</a:t>
            </a:r>
            <a:endParaRPr lang="en-US" sz="4000" dirty="0"/>
          </a:p>
          <a:p>
            <a:r>
              <a:rPr lang="en-US" dirty="0"/>
              <a:t>Declared by John the Baptist and Jesus Himself (Matt. 3:2; 4:17; 16:18)</a:t>
            </a:r>
            <a:endParaRPr lang="en-US" sz="4000" dirty="0"/>
          </a:p>
          <a:p>
            <a:r>
              <a:rPr lang="en-US" dirty="0"/>
              <a:t>Fulfilled precisely as planned (Acts 2:16; Gal. 4:4; Eph. 3:1-6)</a:t>
            </a:r>
            <a:endParaRPr lang="en-US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F8F5E0-F2D1-4824-A5F5-F983306E8A10}"/>
              </a:ext>
            </a:extLst>
          </p:cNvPr>
          <p:cNvSpPr txBox="1"/>
          <p:nvPr/>
        </p:nvSpPr>
        <p:spPr>
          <a:xfrm>
            <a:off x="574158" y="4340909"/>
            <a:ext cx="9909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700000"/>
                </a:solidFill>
              </a:rPr>
              <a:t>NO man-originated “church” can claim such!</a:t>
            </a:r>
          </a:p>
        </p:txBody>
      </p:sp>
    </p:spTree>
    <p:extLst>
      <p:ext uri="{BB962C8B-B14F-4D97-AF65-F5344CB8AC3E}">
        <p14:creationId xmlns:p14="http://schemas.microsoft.com/office/powerpoint/2010/main" val="38625361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4660ADB1-F9D7-47D2-BAAA-BA7B06A219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45" r="61048" b="70609"/>
          <a:stretch/>
        </p:blipFill>
        <p:spPr>
          <a:xfrm>
            <a:off x="0" y="1415845"/>
            <a:ext cx="4748981" cy="599768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7D83E3-24BE-4948-8DE9-B761A98A9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4439"/>
            <a:ext cx="10527890" cy="4773561"/>
          </a:xfrm>
        </p:spPr>
        <p:txBody>
          <a:bodyPr>
            <a:normAutofit/>
          </a:bodyPr>
          <a:lstStyle/>
          <a:p>
            <a:r>
              <a:rPr lang="en-US" dirty="0"/>
              <a:t>Jesus Christ gave Himself for the church (Eph. 5:25)</a:t>
            </a:r>
            <a:endParaRPr lang="en-US" sz="4000" dirty="0"/>
          </a:p>
          <a:p>
            <a:r>
              <a:rPr lang="en-US" dirty="0"/>
              <a:t>Jesus Christ was crucified for the church (1 Cor. 1:13)</a:t>
            </a:r>
            <a:endParaRPr lang="en-US" sz="4000" dirty="0"/>
          </a:p>
          <a:p>
            <a:r>
              <a:rPr lang="en-US" dirty="0"/>
              <a:t>Jesus Christ purchased the church with His shed blood (Acts 20:28)</a:t>
            </a:r>
          </a:p>
          <a:p>
            <a:r>
              <a:rPr lang="en-US" dirty="0"/>
              <a:t>Jesus Christ is, therefore, the head &amp; Savior of His church (Eph. 5:23)</a:t>
            </a:r>
          </a:p>
        </p:txBody>
      </p:sp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D7D020C4-1BA9-4E6E-BB70-54B08F6197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26" t="11183" r="11370" b="79355"/>
          <a:stretch/>
        </p:blipFill>
        <p:spPr>
          <a:xfrm>
            <a:off x="4660490" y="766916"/>
            <a:ext cx="6145162" cy="648929"/>
          </a:xfrm>
          <a:prstGeom prst="rect">
            <a:avLst/>
          </a:prstGeom>
        </p:spPr>
      </p:pic>
      <p:pic>
        <p:nvPicPr>
          <p:cNvPr id="7" name="Picture 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2DF5A8D2-C2B2-46FB-933A-D0CA638C32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183" r="61773" b="80358"/>
          <a:stretch/>
        </p:blipFill>
        <p:spPr>
          <a:xfrm>
            <a:off x="1" y="766916"/>
            <a:ext cx="4660490" cy="5801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041E9E-B475-45A9-AFCB-10B1236A88DF}"/>
              </a:ext>
            </a:extLst>
          </p:cNvPr>
          <p:cNvSpPr txBox="1"/>
          <p:nvPr/>
        </p:nvSpPr>
        <p:spPr>
          <a:xfrm>
            <a:off x="574158" y="4904434"/>
            <a:ext cx="9909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700000"/>
                </a:solidFill>
              </a:rPr>
              <a:t>NO man-originated “church” can claim such!</a:t>
            </a:r>
          </a:p>
        </p:txBody>
      </p:sp>
    </p:spTree>
    <p:extLst>
      <p:ext uri="{BB962C8B-B14F-4D97-AF65-F5344CB8AC3E}">
        <p14:creationId xmlns:p14="http://schemas.microsoft.com/office/powerpoint/2010/main" val="41415585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4660ADB1-F9D7-47D2-BAAA-BA7B06A219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44" r="51694" b="63297"/>
          <a:stretch/>
        </p:blipFill>
        <p:spPr>
          <a:xfrm>
            <a:off x="0" y="1936955"/>
            <a:ext cx="5889523" cy="58010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7D83E3-24BE-4948-8DE9-B761A98A9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47508"/>
            <a:ext cx="10527890" cy="4210494"/>
          </a:xfrm>
        </p:spPr>
        <p:txBody>
          <a:bodyPr>
            <a:normAutofit/>
          </a:bodyPr>
          <a:lstStyle/>
          <a:p>
            <a:r>
              <a:rPr lang="en-US" dirty="0"/>
              <a:t>The church began exactly when (Dan. 2:44), where (Isa. 2:2-4) and how (Mark 9:1; Luke 24:49) the Lord promised it would (Acts 2:1-47)</a:t>
            </a:r>
            <a:endParaRPr lang="en-US" sz="4000" dirty="0"/>
          </a:p>
          <a:p>
            <a:r>
              <a:rPr lang="en-US" dirty="0"/>
              <a:t>God’s eternal plan was fulfilled on Pentecost in Acts 2 </a:t>
            </a:r>
          </a:p>
          <a:p>
            <a:r>
              <a:rPr lang="en-US" dirty="0"/>
              <a:t>Acts 2 is the “Hub of the Bible”</a:t>
            </a:r>
            <a:endParaRPr lang="en-US" sz="4000" dirty="0"/>
          </a:p>
        </p:txBody>
      </p:sp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AD92487C-0769-4E0B-9DA8-14D39EC985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90" t="20501" r="10161" b="71040"/>
          <a:stretch/>
        </p:blipFill>
        <p:spPr>
          <a:xfrm>
            <a:off x="4729316" y="1406013"/>
            <a:ext cx="6223819" cy="580104"/>
          </a:xfrm>
          <a:prstGeom prst="rect">
            <a:avLst/>
          </a:prstGeom>
        </p:spPr>
      </p:pic>
      <p:pic>
        <p:nvPicPr>
          <p:cNvPr id="7" name="Picture 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2D65121D-7E30-4553-A854-EA00FE2213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26" r="10161" b="79498"/>
          <a:stretch/>
        </p:blipFill>
        <p:spPr>
          <a:xfrm>
            <a:off x="0" y="776746"/>
            <a:ext cx="10953135" cy="629266"/>
          </a:xfrm>
          <a:prstGeom prst="rect">
            <a:avLst/>
          </a:prstGeom>
        </p:spPr>
      </p:pic>
      <p:pic>
        <p:nvPicPr>
          <p:cNvPr id="8" name="Picture 7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26509FC7-3A74-4D41-AC15-1E4D10CA30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1" r="61210" b="71757"/>
          <a:stretch/>
        </p:blipFill>
        <p:spPr>
          <a:xfrm>
            <a:off x="0" y="1406012"/>
            <a:ext cx="4729316" cy="5309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1103ADE-0FE2-49A2-9163-911188DE2B63}"/>
              </a:ext>
            </a:extLst>
          </p:cNvPr>
          <p:cNvSpPr txBox="1"/>
          <p:nvPr/>
        </p:nvSpPr>
        <p:spPr>
          <a:xfrm>
            <a:off x="574158" y="5382907"/>
            <a:ext cx="9909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700000"/>
                </a:solidFill>
              </a:rPr>
              <a:t>NO man-originated “church” can claim such!</a:t>
            </a:r>
          </a:p>
        </p:txBody>
      </p:sp>
    </p:spTree>
    <p:extLst>
      <p:ext uri="{BB962C8B-B14F-4D97-AF65-F5344CB8AC3E}">
        <p14:creationId xmlns:p14="http://schemas.microsoft.com/office/powerpoint/2010/main" val="22636471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4660ADB1-F9D7-47D2-BAAA-BA7B06A219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20" r="56396" b="54788"/>
          <a:stretch/>
        </p:blipFill>
        <p:spPr>
          <a:xfrm>
            <a:off x="0" y="2573079"/>
            <a:ext cx="5316279" cy="527516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7D83E3-24BE-4948-8DE9-B761A98A9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64195"/>
            <a:ext cx="10028274" cy="3593805"/>
          </a:xfrm>
        </p:spPr>
        <p:txBody>
          <a:bodyPr>
            <a:normAutofit/>
          </a:bodyPr>
          <a:lstStyle/>
          <a:p>
            <a:r>
              <a:rPr lang="en-US" dirty="0"/>
              <a:t>The N.T. provides all the inspired instruction needed </a:t>
            </a:r>
            <a:br>
              <a:rPr lang="en-US" dirty="0"/>
            </a:br>
            <a:r>
              <a:rPr lang="en-US" dirty="0"/>
              <a:t>(2 Tim. 3:16-17; 2 Pet. 1:3)</a:t>
            </a:r>
            <a:endParaRPr lang="en-US" sz="4000" dirty="0"/>
          </a:p>
          <a:p>
            <a:r>
              <a:rPr lang="en-US" dirty="0"/>
              <a:t>The N.T. provides clear examples of the early church’s practice </a:t>
            </a:r>
            <a:br>
              <a:rPr lang="en-US" dirty="0"/>
            </a:br>
            <a:r>
              <a:rPr lang="en-US" dirty="0"/>
              <a:t>(Acts 2:41-47; 8:4; 13:3; 20:7)</a:t>
            </a:r>
            <a:endParaRPr lang="en-US" sz="4000" dirty="0"/>
          </a:p>
          <a:p>
            <a:r>
              <a:rPr lang="en-US" dirty="0"/>
              <a:t>The N.T. provides God’s original pattern for His church to follow (Heb. 8:5; Col. 3:17)</a:t>
            </a:r>
            <a:endParaRPr lang="en-US" sz="4000" dirty="0"/>
          </a:p>
        </p:txBody>
      </p:sp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E6CF3DC8-C2C4-4F7E-8F8B-97F8AF23D1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2" t="28029" b="63566"/>
          <a:stretch/>
        </p:blipFill>
        <p:spPr>
          <a:xfrm>
            <a:off x="5858540" y="1922207"/>
            <a:ext cx="6333460" cy="576444"/>
          </a:xfrm>
          <a:prstGeom prst="rect">
            <a:avLst/>
          </a:prstGeom>
        </p:spPr>
      </p:pic>
      <p:pic>
        <p:nvPicPr>
          <p:cNvPr id="7" name="Picture 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928851FC-C0D4-4797-B557-EE11C6662E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8" b="70880"/>
          <a:stretch/>
        </p:blipFill>
        <p:spPr>
          <a:xfrm>
            <a:off x="0" y="818707"/>
            <a:ext cx="12192000" cy="1178387"/>
          </a:xfrm>
          <a:prstGeom prst="rect">
            <a:avLst/>
          </a:prstGeom>
        </p:spPr>
      </p:pic>
      <p:pic>
        <p:nvPicPr>
          <p:cNvPr id="8" name="Picture 7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45974A2F-EC14-492D-A539-F853CC6C16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29" r="51948" b="62480"/>
          <a:stretch/>
        </p:blipFill>
        <p:spPr>
          <a:xfrm>
            <a:off x="0" y="1922207"/>
            <a:ext cx="5858540" cy="6508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18FC57-2021-4931-87DE-4135BE54AFF2}"/>
              </a:ext>
            </a:extLst>
          </p:cNvPr>
          <p:cNvSpPr txBox="1"/>
          <p:nvPr/>
        </p:nvSpPr>
        <p:spPr>
          <a:xfrm>
            <a:off x="574158" y="6169713"/>
            <a:ext cx="9909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700000"/>
                </a:solidFill>
              </a:rPr>
              <a:t>NO man-originated “church” can claim such!</a:t>
            </a:r>
          </a:p>
        </p:txBody>
      </p:sp>
    </p:spTree>
    <p:extLst>
      <p:ext uri="{BB962C8B-B14F-4D97-AF65-F5344CB8AC3E}">
        <p14:creationId xmlns:p14="http://schemas.microsoft.com/office/powerpoint/2010/main" val="24149639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4660ADB1-F9D7-47D2-BAAA-BA7B06A219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16" r="54826" b="45117"/>
          <a:stretch/>
        </p:blipFill>
        <p:spPr>
          <a:xfrm>
            <a:off x="0" y="3094075"/>
            <a:ext cx="5507666" cy="669851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7D83E3-24BE-4948-8DE9-B761A98A9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63926"/>
            <a:ext cx="10527890" cy="3094075"/>
          </a:xfrm>
        </p:spPr>
        <p:txBody>
          <a:bodyPr>
            <a:normAutofit/>
          </a:bodyPr>
          <a:lstStyle/>
          <a:p>
            <a:r>
              <a:rPr lang="en-US" dirty="0"/>
              <a:t>The church has been commissioned to teach the gospel to every person on earth (Matt. 28:18-20; Mark 16:15-16)</a:t>
            </a:r>
            <a:endParaRPr lang="en-US" sz="4000" dirty="0"/>
          </a:p>
          <a:p>
            <a:r>
              <a:rPr lang="en-US" dirty="0"/>
              <a:t>The church has been entrusted with the saving message of the gospel, which must be obeyed (1 Thess. 2:4; 2 Cor. 4:7; Rom. 6:17)</a:t>
            </a:r>
            <a:endParaRPr lang="en-US" sz="4000" dirty="0"/>
          </a:p>
          <a:p>
            <a:r>
              <a:rPr lang="en-US" dirty="0"/>
              <a:t>The church was designed to manifest God (Eph. 3:10), to glorify God (Eph. 3:21), to preach Jesus (Acts 8:35), and to prepare every man for judgment (Col. 1:28)</a:t>
            </a:r>
            <a:endParaRPr lang="en-US" sz="4000" dirty="0"/>
          </a:p>
        </p:txBody>
      </p:sp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C3B614DC-F2ED-4F4B-B197-B11D6837EF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66" t="36899" r="10959" b="54884"/>
          <a:stretch/>
        </p:blipFill>
        <p:spPr>
          <a:xfrm>
            <a:off x="5348177" y="2530549"/>
            <a:ext cx="5507666" cy="563526"/>
          </a:xfrm>
          <a:prstGeom prst="rect">
            <a:avLst/>
          </a:prstGeom>
        </p:spPr>
      </p:pic>
      <p:pic>
        <p:nvPicPr>
          <p:cNvPr id="7" name="Picture 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24A7270B-1CF9-40F3-B443-C30A871987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99" r="56134" b="54884"/>
          <a:stretch/>
        </p:blipFill>
        <p:spPr>
          <a:xfrm>
            <a:off x="0" y="2530549"/>
            <a:ext cx="5348177" cy="563526"/>
          </a:xfrm>
          <a:prstGeom prst="rect">
            <a:avLst/>
          </a:prstGeom>
        </p:spPr>
      </p:pic>
      <p:pic>
        <p:nvPicPr>
          <p:cNvPr id="8" name="Picture 7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4357B481-7431-4F7D-B1F1-BB182D5788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28" b="63101"/>
          <a:stretch/>
        </p:blipFill>
        <p:spPr>
          <a:xfrm>
            <a:off x="0" y="797442"/>
            <a:ext cx="12192000" cy="17331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3956B5C-18F5-41B5-9B73-D828ABACF018}"/>
              </a:ext>
            </a:extLst>
          </p:cNvPr>
          <p:cNvSpPr txBox="1"/>
          <p:nvPr/>
        </p:nvSpPr>
        <p:spPr>
          <a:xfrm>
            <a:off x="5208181" y="3198168"/>
            <a:ext cx="6634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700000"/>
                </a:solidFill>
              </a:rPr>
              <a:t>NO man-originated “church” can claim such!</a:t>
            </a:r>
          </a:p>
        </p:txBody>
      </p:sp>
    </p:spTree>
    <p:extLst>
      <p:ext uri="{BB962C8B-B14F-4D97-AF65-F5344CB8AC3E}">
        <p14:creationId xmlns:p14="http://schemas.microsoft.com/office/powerpoint/2010/main" val="10575275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4660ADB1-F9D7-47D2-BAAA-BA7B06A219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66" r="57355" b="37407"/>
          <a:stretch/>
        </p:blipFill>
        <p:spPr>
          <a:xfrm>
            <a:off x="0" y="3735295"/>
            <a:ext cx="5199321" cy="55732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7D83E3-24BE-4948-8DE9-B761A98A9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48712"/>
            <a:ext cx="10527890" cy="2413591"/>
          </a:xfrm>
        </p:spPr>
        <p:txBody>
          <a:bodyPr>
            <a:normAutofit fontScale="92500"/>
          </a:bodyPr>
          <a:lstStyle/>
          <a:p>
            <a:r>
              <a:rPr lang="en-US" dirty="0"/>
              <a:t>The church is composed of…   “the called out ones” (1 Cor. 1:2; 1 Pet. 2:9)</a:t>
            </a:r>
            <a:endParaRPr lang="en-US" sz="4000" dirty="0"/>
          </a:p>
          <a:p>
            <a:r>
              <a:rPr lang="en-US" dirty="0"/>
              <a:t>…all God’s saved people of all nations (Eph. 5:23; Acts 2:41, 47)</a:t>
            </a:r>
            <a:endParaRPr lang="en-US" sz="4000" dirty="0"/>
          </a:p>
          <a:p>
            <a:r>
              <a:rPr lang="en-US" dirty="0"/>
              <a:t>…those who are “in Christ” (Gal. 3:27+1 Cor. 12:13; Eph. 1:4)</a:t>
            </a:r>
            <a:endParaRPr lang="en-US" sz="4000" dirty="0"/>
          </a:p>
          <a:p>
            <a:r>
              <a:rPr lang="en-US" dirty="0"/>
              <a:t>…those who care for “one another” (1 Cor. 12:13-27)</a:t>
            </a:r>
            <a:endParaRPr lang="en-US" sz="4000" dirty="0"/>
          </a:p>
          <a:p>
            <a:r>
              <a:rPr lang="en-US" dirty="0"/>
              <a:t>…those who are striving together for a common goal (Phil. 1:27; 2:16)</a:t>
            </a:r>
            <a:endParaRPr lang="en-US" sz="4000" dirty="0"/>
          </a:p>
        </p:txBody>
      </p:sp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D3029973-B5A9-4A6F-A976-3859207B4E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97" t="45088" b="45533"/>
          <a:stretch/>
        </p:blipFill>
        <p:spPr>
          <a:xfrm>
            <a:off x="5510462" y="3092117"/>
            <a:ext cx="6681537" cy="643178"/>
          </a:xfrm>
          <a:prstGeom prst="rect">
            <a:avLst/>
          </a:prstGeom>
        </p:spPr>
      </p:pic>
      <p:pic>
        <p:nvPicPr>
          <p:cNvPr id="7" name="Picture 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24B8091E-EEFE-4BF6-9991-04B3E481F7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88" r="54803" b="46491"/>
          <a:stretch/>
        </p:blipFill>
        <p:spPr>
          <a:xfrm>
            <a:off x="0" y="3092116"/>
            <a:ext cx="5510463" cy="577516"/>
          </a:xfrm>
          <a:prstGeom prst="rect">
            <a:avLst/>
          </a:prstGeom>
        </p:spPr>
      </p:pic>
      <p:pic>
        <p:nvPicPr>
          <p:cNvPr id="8" name="Picture 7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50F29C78-17FF-4B9D-81B3-1F6C4B44F0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77" b="54913"/>
          <a:stretch/>
        </p:blipFill>
        <p:spPr>
          <a:xfrm>
            <a:off x="0" y="745958"/>
            <a:ext cx="12192000" cy="23461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1616ECB-80F2-43A2-89A2-4D071EDCD1D7}"/>
              </a:ext>
            </a:extLst>
          </p:cNvPr>
          <p:cNvSpPr txBox="1"/>
          <p:nvPr/>
        </p:nvSpPr>
        <p:spPr>
          <a:xfrm>
            <a:off x="4963632" y="3771196"/>
            <a:ext cx="6634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700000"/>
                </a:solidFill>
              </a:rPr>
              <a:t>NO man-originated “church” can claim such!</a:t>
            </a:r>
          </a:p>
        </p:txBody>
      </p:sp>
    </p:spTree>
    <p:extLst>
      <p:ext uri="{BB962C8B-B14F-4D97-AF65-F5344CB8AC3E}">
        <p14:creationId xmlns:p14="http://schemas.microsoft.com/office/powerpoint/2010/main" val="33717651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4660ADB1-F9D7-47D2-BAAA-BA7B06A219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0" t="54443" b="37676"/>
          <a:stretch/>
        </p:blipFill>
        <p:spPr>
          <a:xfrm>
            <a:off x="5181600" y="3733800"/>
            <a:ext cx="7010399" cy="540488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7D83E3-24BE-4948-8DE9-B761A98A9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935793"/>
            <a:ext cx="10527890" cy="1922207"/>
          </a:xfrm>
        </p:spPr>
        <p:txBody>
          <a:bodyPr>
            <a:normAutofit fontScale="92500"/>
          </a:bodyPr>
          <a:lstStyle/>
          <a:p>
            <a:r>
              <a:rPr lang="en-US" dirty="0"/>
              <a:t>Only those in Christ’s church are registered in heaven (Heb. 12:23)</a:t>
            </a:r>
          </a:p>
          <a:p>
            <a:r>
              <a:rPr lang="en-US" dirty="0"/>
              <a:t>Only those in Christ’s church will be delivered to the Father (1 Cor. 15:24)</a:t>
            </a:r>
          </a:p>
          <a:p>
            <a:r>
              <a:rPr lang="en-US" dirty="0"/>
              <a:t>Only those “in Christ” will spend eternity with the Lord (Rom. 6:23)</a:t>
            </a:r>
          </a:p>
          <a:p>
            <a:r>
              <a:rPr lang="en-US" dirty="0"/>
              <a:t>Only those in God’s Book of Life will enter into heaven (Rev. 21:27)</a:t>
            </a:r>
          </a:p>
        </p:txBody>
      </p:sp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FE1F8EF8-BC1A-473B-88C0-0FA74BDCE8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44" r="57500" b="37675"/>
          <a:stretch/>
        </p:blipFill>
        <p:spPr>
          <a:xfrm>
            <a:off x="0" y="3733800"/>
            <a:ext cx="5181600" cy="540488"/>
          </a:xfrm>
          <a:prstGeom prst="rect">
            <a:avLst/>
          </a:prstGeom>
        </p:spPr>
      </p:pic>
      <p:pic>
        <p:nvPicPr>
          <p:cNvPr id="7" name="Picture 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0ABCFBD6-3EBB-4429-866A-422ED0EECE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26" r="54913" b="29147"/>
          <a:stretch/>
        </p:blipFill>
        <p:spPr>
          <a:xfrm>
            <a:off x="0" y="4274288"/>
            <a:ext cx="5497033" cy="584791"/>
          </a:xfrm>
          <a:prstGeom prst="rect">
            <a:avLst/>
          </a:prstGeom>
        </p:spPr>
      </p:pic>
      <p:pic>
        <p:nvPicPr>
          <p:cNvPr id="8" name="Picture 7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7C96A93B-6229-4DA1-A576-F8B2DB0D43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18" b="45555"/>
          <a:stretch/>
        </p:blipFill>
        <p:spPr>
          <a:xfrm>
            <a:off x="0" y="776177"/>
            <a:ext cx="12192000" cy="29576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DB8BE87-B91C-4306-B75C-F84EC6DC82F5}"/>
              </a:ext>
            </a:extLst>
          </p:cNvPr>
          <p:cNvSpPr txBox="1"/>
          <p:nvPr/>
        </p:nvSpPr>
        <p:spPr>
          <a:xfrm>
            <a:off x="5181600" y="4353111"/>
            <a:ext cx="6634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700000"/>
                </a:solidFill>
              </a:rPr>
              <a:t>NO man-originated “church” can claim such!</a:t>
            </a:r>
          </a:p>
        </p:txBody>
      </p:sp>
    </p:spTree>
    <p:extLst>
      <p:ext uri="{BB962C8B-B14F-4D97-AF65-F5344CB8AC3E}">
        <p14:creationId xmlns:p14="http://schemas.microsoft.com/office/powerpoint/2010/main" val="20800829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4660ADB1-F9D7-47D2-BAAA-BA7B06A219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7" t="62635" b="29148"/>
          <a:stretch/>
        </p:blipFill>
        <p:spPr>
          <a:xfrm>
            <a:off x="5422604" y="4295552"/>
            <a:ext cx="6769395" cy="563527"/>
          </a:xfrm>
          <a:prstGeom prst="rect">
            <a:avLst/>
          </a:prstGeom>
        </p:spPr>
      </p:pic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530E8469-47CC-4DED-A3DE-D1CBF22D45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35" r="54913" b="28029"/>
          <a:stretch/>
        </p:blipFill>
        <p:spPr>
          <a:xfrm>
            <a:off x="0" y="4295552"/>
            <a:ext cx="5497033" cy="640241"/>
          </a:xfrm>
          <a:prstGeom prst="rect">
            <a:avLst/>
          </a:prstGeom>
        </p:spPr>
      </p:pic>
      <p:pic>
        <p:nvPicPr>
          <p:cNvPr id="8" name="Picture 7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F7F15C7E-7B94-448D-8F67-9834806BA8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28" b="37364"/>
          <a:stretch/>
        </p:blipFill>
        <p:spPr>
          <a:xfrm>
            <a:off x="0" y="797442"/>
            <a:ext cx="12192000" cy="3498111"/>
          </a:xfrm>
          <a:prstGeom prst="rect">
            <a:avLst/>
          </a:prstGeom>
        </p:spPr>
      </p:pic>
      <p:pic>
        <p:nvPicPr>
          <p:cNvPr id="10" name="Picture 9" descr="A screenshot of text&#10;&#10;Description automatically generated">
            <a:extLst>
              <a:ext uri="{FF2B5EF4-FFF2-40B4-BE49-F238E27FC236}">
                <a16:creationId xmlns:a16="http://schemas.microsoft.com/office/drawing/2014/main" id="{B8CEDFBE-EDD8-497F-BFAA-FA054B1EA3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9" t="77829" r="13140" b="10543"/>
          <a:stretch/>
        </p:blipFill>
        <p:spPr>
          <a:xfrm>
            <a:off x="499730" y="5337544"/>
            <a:ext cx="10090298" cy="79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1161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990</TotalTime>
  <Words>579</Words>
  <Application>Microsoft Office PowerPoint</Application>
  <PresentationFormat>Widescreen</PresentationFormat>
  <Paragraphs>41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18</cp:revision>
  <dcterms:created xsi:type="dcterms:W3CDTF">2019-10-12T19:41:59Z</dcterms:created>
  <dcterms:modified xsi:type="dcterms:W3CDTF">2019-10-13T12:37:57Z</dcterms:modified>
</cp:coreProperties>
</file>