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2" r:id="rId6"/>
    <p:sldId id="261" r:id="rId7"/>
    <p:sldId id="260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93" d="100"/>
          <a:sy n="93" d="100"/>
        </p:scale>
        <p:origin x="9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CB0F6-5E19-4B70-BDFF-E81899C0FC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9E2E6A-4E50-453E-8521-E7FBB96906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E9151-B9D9-4CED-A328-4929A6DC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AD40-CF85-4831-81A3-84D4074E7367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74580-10A9-40DE-BCD6-81A37F963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DB778-94D6-4F9F-A64B-1B657BA76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A6E0-F9C9-4ADE-B6A4-35C5D3918BA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9E53ADD3-46A4-4A74-A42D-26187F0FFF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63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D69235-46BD-4D57-83CD-38768DE56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AD40-CF85-4831-81A3-84D4074E7367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E79530-1A7C-4F6F-9A8E-A1CA55613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EE0E27-9A65-423D-8F39-1E8E76B58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A6E0-F9C9-4ADE-B6A4-35C5D3918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1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6B67B-1FF2-4C39-8DF7-86583FD02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3D9A5-3805-49BF-81DB-B16746078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67C84B-981A-42D8-BAB9-99BA9F3F1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7EC86E-0E6A-4A06-91CA-7E4E9335C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AD40-CF85-4831-81A3-84D4074E7367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DBF8-0F7C-4582-B9AA-1893011C8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906876-8E0E-4EAF-BD8F-D4986098E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A6E0-F9C9-4ADE-B6A4-35C5D3918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32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9EFCE-040A-4E9F-9722-EC97A51AB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80F0C1-D84C-4FEE-A477-DBA3C6FEB1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E43830-4237-4374-BDF5-65DC948F08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C5BBB7-2575-41C3-8C7C-E9C005FEE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AD40-CF85-4831-81A3-84D4074E7367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DCC79-9B99-4278-AC12-20B32DCDA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C345AA-CAED-48A1-ABCF-FB84BCF88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A6E0-F9C9-4ADE-B6A4-35C5D3918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61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97C3B-8308-4E0A-AC66-68EF22F9B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E9EF60-37CA-421E-87E4-B2E2C0636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F8208-A04B-431A-A6AC-17AF6E2A7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AD40-CF85-4831-81A3-84D4074E7367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07CA5-75A6-46B6-B198-B98E3D7CC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BBE19-9655-484D-B19D-28EC68B21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A6E0-F9C9-4ADE-B6A4-35C5D3918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07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C9812E-C9C2-45EB-8A6F-E844222AB6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04EDBB-2E18-474A-BA59-2B67AF95A2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6C70B-E26F-433C-93C1-91BD69B38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AD40-CF85-4831-81A3-84D4074E7367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3F3786-C2C5-4D28-BCC6-4DB5BC63E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4A1F2-A617-4F66-87D6-13D58282F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A6E0-F9C9-4ADE-B6A4-35C5D3918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61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itting, food, man&#10;&#10;Description automatically generated">
            <a:extLst>
              <a:ext uri="{FF2B5EF4-FFF2-40B4-BE49-F238E27FC236}">
                <a16:creationId xmlns:a16="http://schemas.microsoft.com/office/drawing/2014/main" id="{3FD11015-2F22-4788-9B89-EF90606A91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BA275-6FB7-4AB1-AE67-8CDAC2DB6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79" y="936862"/>
            <a:ext cx="8707452" cy="4351338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4093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itting, food, man&#10;&#10;Description automatically generated">
            <a:extLst>
              <a:ext uri="{FF2B5EF4-FFF2-40B4-BE49-F238E27FC236}">
                <a16:creationId xmlns:a16="http://schemas.microsoft.com/office/drawing/2014/main" id="{1F710CA8-D3AE-42A8-86D3-4E85D2927D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39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4A25F3-92F8-4F2F-9FBD-B2E016EED1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BA275-6FB7-4AB1-AE67-8CDAC2DB6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79" y="936862"/>
            <a:ext cx="8707452" cy="4351338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3969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itting, table, man, water&#10;&#10;Description automatically generated">
            <a:extLst>
              <a:ext uri="{FF2B5EF4-FFF2-40B4-BE49-F238E27FC236}">
                <a16:creationId xmlns:a16="http://schemas.microsoft.com/office/drawing/2014/main" id="{9A4633A1-C6BF-4B2D-9DC8-A83167A967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BA275-6FB7-4AB1-AE67-8CDAC2DB6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19" y="1202076"/>
            <a:ext cx="10410561" cy="5465851"/>
          </a:xfrm>
        </p:spPr>
        <p:txBody>
          <a:bodyPr>
            <a:normAutofit/>
          </a:bodyPr>
          <a:lstStyle>
            <a:lvl1pPr marL="339725" indent="-339725">
              <a:defRPr sz="3200" b="1"/>
            </a:lvl1pPr>
            <a:lvl2pPr marL="801688" indent="-341313">
              <a:buFont typeface="Calibri" panose="020F0502020204030204" pitchFamily="34" charset="0"/>
              <a:buChar char="−"/>
              <a:defRPr sz="2800" b="1"/>
            </a:lvl2pPr>
            <a:lvl3pPr>
              <a:defRPr sz="24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2419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6B249-3610-4DEB-A106-F74FB0953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5FD794-B334-45DA-9564-BB02740F9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E90BC-644B-4D47-9B3B-48DADB7A9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AD40-CF85-4831-81A3-84D4074E7367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586FF-E411-4A9F-890F-B78E61F1F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2339B-2948-46EF-95C2-32E57AC2B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A6E0-F9C9-4ADE-B6A4-35C5D3918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43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D094D-A42B-451C-B864-97A5138A5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E15F3-4608-4326-A273-CC29A4D48E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F515EF-E3FF-4DB5-9574-6D84E16FB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8BD619-326C-49A1-819B-8F804EA04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AD40-CF85-4831-81A3-84D4074E7367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128F50-FC4D-4AC4-9DC5-545BD9869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874D47-D0BE-4386-AD68-79D10A1B4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A6E0-F9C9-4ADE-B6A4-35C5D3918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34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C9A5A-3104-44E0-A802-8182B94E4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046E3-BB90-462C-AFE4-4A229DAE4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BB940D-289E-44A1-9BEA-832C6553E8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5EB1A0-F493-48C0-88AB-B98D069274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641C3C-83F2-4D88-9C5C-C56D040AFA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B86715-C452-4BA5-A8DD-297802D89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AD40-CF85-4831-81A3-84D4074E7367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82D354-5652-4FBB-98CC-8C77BDCCC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94EA88-CA03-40CA-8BF8-59CCA30E7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A6E0-F9C9-4ADE-B6A4-35C5D3918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1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77A54-B144-417E-A442-D68C5FD58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7FD1D8-F2EE-440E-BB30-36E485592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AD40-CF85-4831-81A3-84D4074E7367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421209-D989-4A85-942E-D1EC64575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18BD5E-03C6-4E68-B0E2-812F9891B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A6E0-F9C9-4ADE-B6A4-35C5D3918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29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D14AD4-1995-4409-80F7-ECFB6F38E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8930E-2E31-4BCB-8AD2-884292403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9B999-27DE-4BB4-B0CB-16D12B641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6AD40-CF85-4831-81A3-84D4074E7367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7ADAA-F156-49AA-AB13-4DB1E3D6FC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9F19D-6964-4958-871B-A4E57C51B1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CA6E0-F9C9-4ADE-B6A4-35C5D3918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0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66" r:id="rId4"/>
    <p:sldLayoutId id="2147483667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71640F2D-52E8-4746-883A-AA737C5473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3" t="85448" r="55726" b="6380"/>
          <a:stretch/>
        </p:blipFill>
        <p:spPr>
          <a:xfrm>
            <a:off x="2644876" y="5860026"/>
            <a:ext cx="2753033" cy="56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423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 descr="A picture containing food&#10;&#10;Description automatically generated">
            <a:extLst>
              <a:ext uri="{FF2B5EF4-FFF2-40B4-BE49-F238E27FC236}">
                <a16:creationId xmlns:a16="http://schemas.microsoft.com/office/drawing/2014/main" id="{9422F7BB-6AC1-4594-A34C-292A1C9054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2" t="5305" r="41614" b="86953"/>
          <a:stretch/>
        </p:blipFill>
        <p:spPr>
          <a:xfrm>
            <a:off x="796413" y="363794"/>
            <a:ext cx="6322142" cy="5309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389DC-2539-4860-AAEE-9D51AAEEE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Eager to “hear…whatever He says” (Acts 3:22)</a:t>
            </a:r>
            <a:endParaRPr lang="en-US" sz="4000" dirty="0"/>
          </a:p>
          <a:p>
            <a:r>
              <a:rPr lang="en-US" dirty="0"/>
              <a:t>Eager to “do…whatever He says” (John 2:5; 15:14)</a:t>
            </a:r>
            <a:endParaRPr lang="en-US" sz="4000" dirty="0"/>
          </a:p>
          <a:p>
            <a:r>
              <a:rPr lang="en-US" dirty="0"/>
              <a:t>Even before all the details are given or understood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007219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 descr="A picture containing food&#10;&#10;Description automatically generated">
            <a:extLst>
              <a:ext uri="{FF2B5EF4-FFF2-40B4-BE49-F238E27FC236}">
                <a16:creationId xmlns:a16="http://schemas.microsoft.com/office/drawing/2014/main" id="{03611D43-0CB9-4C15-9071-6C2BE7B525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2" t="16631" r="19355" b="75627"/>
          <a:stretch/>
        </p:blipFill>
        <p:spPr>
          <a:xfrm>
            <a:off x="796413" y="1140542"/>
            <a:ext cx="9035846" cy="530941"/>
          </a:xfrm>
          <a:prstGeom prst="rect">
            <a:avLst/>
          </a:prstGeom>
        </p:spPr>
      </p:pic>
      <p:pic>
        <p:nvPicPr>
          <p:cNvPr id="9" name="Content Placeholder 3" descr="A picture containing food&#10;&#10;Description automatically generated">
            <a:extLst>
              <a:ext uri="{FF2B5EF4-FFF2-40B4-BE49-F238E27FC236}">
                <a16:creationId xmlns:a16="http://schemas.microsoft.com/office/drawing/2014/main" id="{9422F7BB-6AC1-4594-A34C-292A1C9054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2" t="5305" r="41614" b="86953"/>
          <a:stretch/>
        </p:blipFill>
        <p:spPr>
          <a:xfrm>
            <a:off x="796413" y="363794"/>
            <a:ext cx="6322142" cy="5309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389DC-2539-4860-AAEE-9D51AAEE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79" y="1707425"/>
            <a:ext cx="10184530" cy="4351338"/>
          </a:xfrm>
        </p:spPr>
        <p:txBody>
          <a:bodyPr/>
          <a:lstStyle/>
          <a:p>
            <a:r>
              <a:rPr lang="en-US" dirty="0"/>
              <a:t>Willing to take on tough assignments, </a:t>
            </a:r>
            <a:br>
              <a:rPr lang="en-US" dirty="0"/>
            </a:br>
            <a:r>
              <a:rPr lang="en-US" dirty="0"/>
              <a:t>for the sake of the soul (2 Pet. 3:9)</a:t>
            </a:r>
            <a:endParaRPr lang="en-US" sz="4000" dirty="0"/>
          </a:p>
          <a:p>
            <a:r>
              <a:rPr lang="en-US" dirty="0"/>
              <a:t>Willing to go to “the uttermost” – </a:t>
            </a:r>
            <a:br>
              <a:rPr lang="en-US" dirty="0"/>
            </a:br>
            <a:r>
              <a:rPr lang="en-US" dirty="0"/>
              <a:t>not distance but possibility (Acts 1:8; 8:4)</a:t>
            </a:r>
            <a:endParaRPr lang="en-US" sz="4000" dirty="0"/>
          </a:p>
          <a:p>
            <a:r>
              <a:rPr lang="en-US" dirty="0"/>
              <a:t>Trains eyes to see every single person:</a:t>
            </a:r>
            <a:endParaRPr lang="en-US" sz="4000" dirty="0"/>
          </a:p>
          <a:p>
            <a:pPr lvl="1"/>
            <a:r>
              <a:rPr lang="en-US" dirty="0"/>
              <a:t>Created in the image of God with an eternal soul (Gen. 1:26; Matt. 16:26)</a:t>
            </a:r>
            <a:endParaRPr lang="en-US" sz="3600" dirty="0"/>
          </a:p>
          <a:p>
            <a:pPr lvl="1"/>
            <a:r>
              <a:rPr lang="en-US" dirty="0"/>
              <a:t>As a candidate for the gospel (Mark 16:15; 1 Tim. 2:4)</a:t>
            </a:r>
            <a:endParaRPr lang="en-US" sz="3600" dirty="0"/>
          </a:p>
          <a:p>
            <a:pPr lvl="1"/>
            <a:r>
              <a:rPr lang="en-US" dirty="0"/>
              <a:t>Regardless of social, ethnic, religious or racial differences (Jas. 2:1, 9)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327175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A picture containing food&#10;&#10;Description automatically generated">
            <a:extLst>
              <a:ext uri="{FF2B5EF4-FFF2-40B4-BE49-F238E27FC236}">
                <a16:creationId xmlns:a16="http://schemas.microsoft.com/office/drawing/2014/main" id="{C8C11703-DAA3-4395-903E-195A28E39E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0" t="27957" r="18387" b="64301"/>
          <a:stretch/>
        </p:blipFill>
        <p:spPr>
          <a:xfrm>
            <a:off x="862013" y="1917290"/>
            <a:ext cx="9088232" cy="530941"/>
          </a:xfrm>
          <a:prstGeom prst="rect">
            <a:avLst/>
          </a:prstGeom>
        </p:spPr>
      </p:pic>
      <p:pic>
        <p:nvPicPr>
          <p:cNvPr id="8" name="Content Placeholder 3" descr="A picture containing food&#10;&#10;Description automatically generated">
            <a:extLst>
              <a:ext uri="{FF2B5EF4-FFF2-40B4-BE49-F238E27FC236}">
                <a16:creationId xmlns:a16="http://schemas.microsoft.com/office/drawing/2014/main" id="{03611D43-0CB9-4C15-9071-6C2BE7B525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2" t="16631" r="19355" b="75627"/>
          <a:stretch/>
        </p:blipFill>
        <p:spPr>
          <a:xfrm>
            <a:off x="796413" y="1140542"/>
            <a:ext cx="9035846" cy="530941"/>
          </a:xfrm>
          <a:prstGeom prst="rect">
            <a:avLst/>
          </a:prstGeom>
        </p:spPr>
      </p:pic>
      <p:pic>
        <p:nvPicPr>
          <p:cNvPr id="9" name="Content Placeholder 3" descr="A picture containing food&#10;&#10;Description automatically generated">
            <a:extLst>
              <a:ext uri="{FF2B5EF4-FFF2-40B4-BE49-F238E27FC236}">
                <a16:creationId xmlns:a16="http://schemas.microsoft.com/office/drawing/2014/main" id="{9422F7BB-6AC1-4594-A34C-292A1C9054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2" t="5305" r="41614" b="86953"/>
          <a:stretch/>
        </p:blipFill>
        <p:spPr>
          <a:xfrm>
            <a:off x="796413" y="363794"/>
            <a:ext cx="6322142" cy="5309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389DC-2539-4860-AAEE-9D51AAEE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79" y="2519082"/>
            <a:ext cx="8966766" cy="4351338"/>
          </a:xfrm>
        </p:spPr>
        <p:txBody>
          <a:bodyPr/>
          <a:lstStyle/>
          <a:p>
            <a:r>
              <a:rPr lang="en-US" dirty="0"/>
              <a:t>God has promised His truth to anyone seeking it </a:t>
            </a:r>
            <a:br>
              <a:rPr lang="en-US" dirty="0"/>
            </a:br>
            <a:r>
              <a:rPr lang="en-US" dirty="0"/>
              <a:t>(John 7:17; Matt. 7:7)</a:t>
            </a:r>
            <a:endParaRPr lang="en-US" sz="4000" dirty="0"/>
          </a:p>
          <a:p>
            <a:r>
              <a:rPr lang="en-US" dirty="0"/>
              <a:t>Cornelius &amp; Saul are examples of God answering prayers</a:t>
            </a:r>
            <a:br>
              <a:rPr lang="en-US" dirty="0"/>
            </a:br>
            <a:r>
              <a:rPr lang="en-US" dirty="0"/>
              <a:t>(Acts 10:1-6; 9:11-12, 17)</a:t>
            </a:r>
            <a:endParaRPr lang="en-US" sz="4000" dirty="0"/>
          </a:p>
          <a:p>
            <a:r>
              <a:rPr lang="en-US" dirty="0"/>
              <a:t>Jesus taught to pray for more laborers (Matt. 9:38)</a:t>
            </a:r>
            <a:endParaRPr lang="en-US" sz="4000" dirty="0"/>
          </a:p>
          <a:p>
            <a:r>
              <a:rPr lang="en-US" dirty="0"/>
              <a:t>Be an answer to someone’s prayer!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017514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A picture containing food&#10;&#10;Description automatically generated">
            <a:extLst>
              <a:ext uri="{FF2B5EF4-FFF2-40B4-BE49-F238E27FC236}">
                <a16:creationId xmlns:a16="http://schemas.microsoft.com/office/drawing/2014/main" id="{139D1544-B899-4BD6-BEA0-B992C8B505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2" t="39283" r="20807" b="52975"/>
          <a:stretch/>
        </p:blipFill>
        <p:spPr>
          <a:xfrm>
            <a:off x="796412" y="2694038"/>
            <a:ext cx="8858865" cy="530941"/>
          </a:xfrm>
          <a:prstGeom prst="rect">
            <a:avLst/>
          </a:prstGeom>
        </p:spPr>
      </p:pic>
      <p:pic>
        <p:nvPicPr>
          <p:cNvPr id="7" name="Content Placeholder 3" descr="A picture containing food&#10;&#10;Description automatically generated">
            <a:extLst>
              <a:ext uri="{FF2B5EF4-FFF2-40B4-BE49-F238E27FC236}">
                <a16:creationId xmlns:a16="http://schemas.microsoft.com/office/drawing/2014/main" id="{C8C11703-DAA3-4395-903E-195A28E39E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0" t="27957" r="18387" b="64301"/>
          <a:stretch/>
        </p:blipFill>
        <p:spPr>
          <a:xfrm>
            <a:off x="862013" y="1917290"/>
            <a:ext cx="9088232" cy="530941"/>
          </a:xfrm>
          <a:prstGeom prst="rect">
            <a:avLst/>
          </a:prstGeom>
        </p:spPr>
      </p:pic>
      <p:pic>
        <p:nvPicPr>
          <p:cNvPr id="8" name="Content Placeholder 3" descr="A picture containing food&#10;&#10;Description automatically generated">
            <a:extLst>
              <a:ext uri="{FF2B5EF4-FFF2-40B4-BE49-F238E27FC236}">
                <a16:creationId xmlns:a16="http://schemas.microsoft.com/office/drawing/2014/main" id="{03611D43-0CB9-4C15-9071-6C2BE7B525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2" t="16631" r="19355" b="75627"/>
          <a:stretch/>
        </p:blipFill>
        <p:spPr>
          <a:xfrm>
            <a:off x="796413" y="1140542"/>
            <a:ext cx="9035846" cy="530941"/>
          </a:xfrm>
          <a:prstGeom prst="rect">
            <a:avLst/>
          </a:prstGeom>
        </p:spPr>
      </p:pic>
      <p:pic>
        <p:nvPicPr>
          <p:cNvPr id="9" name="Content Placeholder 3" descr="A picture containing food&#10;&#10;Description automatically generated">
            <a:extLst>
              <a:ext uri="{FF2B5EF4-FFF2-40B4-BE49-F238E27FC236}">
                <a16:creationId xmlns:a16="http://schemas.microsoft.com/office/drawing/2014/main" id="{9422F7BB-6AC1-4594-A34C-292A1C9054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2" t="5305" r="41614" b="86953"/>
          <a:stretch/>
        </p:blipFill>
        <p:spPr>
          <a:xfrm>
            <a:off x="796413" y="363794"/>
            <a:ext cx="6322142" cy="5309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389DC-2539-4860-AAEE-9D51AAEE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78" y="3279374"/>
            <a:ext cx="9835210" cy="3558078"/>
          </a:xfrm>
        </p:spPr>
        <p:txBody>
          <a:bodyPr/>
          <a:lstStyle/>
          <a:p>
            <a:r>
              <a:rPr lang="en-US" dirty="0"/>
              <a:t>Humbly confide in God your insecurities &amp; apprehensions </a:t>
            </a:r>
            <a:br>
              <a:rPr lang="en-US" dirty="0"/>
            </a:br>
            <a:r>
              <a:rPr lang="en-US" dirty="0"/>
              <a:t>(Psa. 62:8)</a:t>
            </a:r>
            <a:endParaRPr lang="en-US" sz="4000" dirty="0"/>
          </a:p>
          <a:p>
            <a:r>
              <a:rPr lang="en-US" dirty="0"/>
              <a:t>Plead with God for strength and help to do His will</a:t>
            </a:r>
            <a:br>
              <a:rPr lang="en-US" dirty="0"/>
            </a:br>
            <a:r>
              <a:rPr lang="en-US" dirty="0"/>
              <a:t>(2 Chron. 20:4; Psa. 29:11)</a:t>
            </a:r>
            <a:endParaRPr lang="en-US" sz="4000" dirty="0"/>
          </a:p>
          <a:p>
            <a:r>
              <a:rPr lang="en-US" dirty="0"/>
              <a:t>Know that the Lord will help you do His will </a:t>
            </a:r>
            <a:br>
              <a:rPr lang="en-US" dirty="0"/>
            </a:br>
            <a:r>
              <a:rPr lang="en-US" dirty="0"/>
              <a:t>(Isa. 41:13; Deut. 33:26)</a:t>
            </a:r>
            <a:endParaRPr lang="en-US" sz="4000" dirty="0"/>
          </a:p>
          <a:p>
            <a:r>
              <a:rPr lang="en-US" dirty="0"/>
              <a:t>But you must do it, even when hard or intimidating (1 John 5:3)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9224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A picture containing food&#10;&#10;Description automatically generated">
            <a:extLst>
              <a:ext uri="{FF2B5EF4-FFF2-40B4-BE49-F238E27FC236}">
                <a16:creationId xmlns:a16="http://schemas.microsoft.com/office/drawing/2014/main" id="{58C0BB34-E8AB-45F7-A6CF-A9580E591F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2" t="50000" r="11129" b="42258"/>
          <a:stretch/>
        </p:blipFill>
        <p:spPr>
          <a:xfrm>
            <a:off x="796412" y="3429000"/>
            <a:ext cx="10038736" cy="530941"/>
          </a:xfrm>
          <a:prstGeom prst="rect">
            <a:avLst/>
          </a:prstGeom>
        </p:spPr>
      </p:pic>
      <p:pic>
        <p:nvPicPr>
          <p:cNvPr id="6" name="Content Placeholder 3" descr="A picture containing food&#10;&#10;Description automatically generated">
            <a:extLst>
              <a:ext uri="{FF2B5EF4-FFF2-40B4-BE49-F238E27FC236}">
                <a16:creationId xmlns:a16="http://schemas.microsoft.com/office/drawing/2014/main" id="{139D1544-B899-4BD6-BEA0-B992C8B505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2" t="39283" r="20807" b="52975"/>
          <a:stretch/>
        </p:blipFill>
        <p:spPr>
          <a:xfrm>
            <a:off x="796412" y="2694038"/>
            <a:ext cx="8858865" cy="530941"/>
          </a:xfrm>
          <a:prstGeom prst="rect">
            <a:avLst/>
          </a:prstGeom>
        </p:spPr>
      </p:pic>
      <p:pic>
        <p:nvPicPr>
          <p:cNvPr id="7" name="Content Placeholder 3" descr="A picture containing food&#10;&#10;Description automatically generated">
            <a:extLst>
              <a:ext uri="{FF2B5EF4-FFF2-40B4-BE49-F238E27FC236}">
                <a16:creationId xmlns:a16="http://schemas.microsoft.com/office/drawing/2014/main" id="{C8C11703-DAA3-4395-903E-195A28E39E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0" t="27957" r="18387" b="64301"/>
          <a:stretch/>
        </p:blipFill>
        <p:spPr>
          <a:xfrm>
            <a:off x="862013" y="1917290"/>
            <a:ext cx="9088232" cy="530941"/>
          </a:xfrm>
          <a:prstGeom prst="rect">
            <a:avLst/>
          </a:prstGeom>
        </p:spPr>
      </p:pic>
      <p:pic>
        <p:nvPicPr>
          <p:cNvPr id="8" name="Content Placeholder 3" descr="A picture containing food&#10;&#10;Description automatically generated">
            <a:extLst>
              <a:ext uri="{FF2B5EF4-FFF2-40B4-BE49-F238E27FC236}">
                <a16:creationId xmlns:a16="http://schemas.microsoft.com/office/drawing/2014/main" id="{03611D43-0CB9-4C15-9071-6C2BE7B525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2" t="16631" r="19355" b="75627"/>
          <a:stretch/>
        </p:blipFill>
        <p:spPr>
          <a:xfrm>
            <a:off x="796413" y="1140542"/>
            <a:ext cx="9035846" cy="530941"/>
          </a:xfrm>
          <a:prstGeom prst="rect">
            <a:avLst/>
          </a:prstGeom>
        </p:spPr>
      </p:pic>
      <p:pic>
        <p:nvPicPr>
          <p:cNvPr id="9" name="Content Placeholder 3" descr="A picture containing food&#10;&#10;Description automatically generated">
            <a:extLst>
              <a:ext uri="{FF2B5EF4-FFF2-40B4-BE49-F238E27FC236}">
                <a16:creationId xmlns:a16="http://schemas.microsoft.com/office/drawing/2014/main" id="{9422F7BB-6AC1-4594-A34C-292A1C9054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2" t="5305" r="41614" b="86953"/>
          <a:stretch/>
        </p:blipFill>
        <p:spPr>
          <a:xfrm>
            <a:off x="796413" y="363794"/>
            <a:ext cx="6322142" cy="5309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389DC-2539-4860-AAEE-9D51AAEE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79" y="4019112"/>
            <a:ext cx="10975640" cy="2838888"/>
          </a:xfrm>
        </p:spPr>
        <p:txBody>
          <a:bodyPr/>
          <a:lstStyle/>
          <a:p>
            <a:r>
              <a:rPr lang="en-US" dirty="0"/>
              <a:t>The Lord uses the same word with us – “Go” (Matt. 28:19; Mark 16:15)</a:t>
            </a:r>
            <a:endParaRPr lang="en-US" sz="4000" dirty="0"/>
          </a:p>
          <a:p>
            <a:r>
              <a:rPr lang="en-US" dirty="0"/>
              <a:t>Too many of us are like Jonah—going in the opposite direction</a:t>
            </a:r>
            <a:endParaRPr lang="en-US" sz="4000" dirty="0"/>
          </a:p>
          <a:p>
            <a:r>
              <a:rPr lang="en-US" dirty="0"/>
              <a:t>Too many of us offer excuses (Luke 9:59-61)</a:t>
            </a:r>
            <a:endParaRPr lang="en-US" sz="4000" dirty="0"/>
          </a:p>
          <a:p>
            <a:r>
              <a:rPr lang="en-US" dirty="0"/>
              <a:t>Too many of us see obstacles instead of opportunities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771080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A picture containing food&#10;&#10;Description automatically generated">
            <a:extLst>
              <a:ext uri="{FF2B5EF4-FFF2-40B4-BE49-F238E27FC236}">
                <a16:creationId xmlns:a16="http://schemas.microsoft.com/office/drawing/2014/main" id="{58C0BB34-E8AB-45F7-A6CF-A9580E591F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2" t="50000" r="11129" b="42258"/>
          <a:stretch/>
        </p:blipFill>
        <p:spPr>
          <a:xfrm>
            <a:off x="796412" y="3429000"/>
            <a:ext cx="10038736" cy="530941"/>
          </a:xfrm>
          <a:prstGeom prst="rect">
            <a:avLst/>
          </a:prstGeom>
        </p:spPr>
      </p:pic>
      <p:pic>
        <p:nvPicPr>
          <p:cNvPr id="6" name="Content Placeholder 3" descr="A picture containing food&#10;&#10;Description automatically generated">
            <a:extLst>
              <a:ext uri="{FF2B5EF4-FFF2-40B4-BE49-F238E27FC236}">
                <a16:creationId xmlns:a16="http://schemas.microsoft.com/office/drawing/2014/main" id="{139D1544-B899-4BD6-BEA0-B992C8B505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2" t="39283" r="20807" b="52975"/>
          <a:stretch/>
        </p:blipFill>
        <p:spPr>
          <a:xfrm>
            <a:off x="796412" y="2694038"/>
            <a:ext cx="8858865" cy="530941"/>
          </a:xfrm>
          <a:prstGeom prst="rect">
            <a:avLst/>
          </a:prstGeom>
        </p:spPr>
      </p:pic>
      <p:pic>
        <p:nvPicPr>
          <p:cNvPr id="7" name="Content Placeholder 3" descr="A picture containing food&#10;&#10;Description automatically generated">
            <a:extLst>
              <a:ext uri="{FF2B5EF4-FFF2-40B4-BE49-F238E27FC236}">
                <a16:creationId xmlns:a16="http://schemas.microsoft.com/office/drawing/2014/main" id="{C8C11703-DAA3-4395-903E-195A28E39E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0" t="27957" r="18387" b="64301"/>
          <a:stretch/>
        </p:blipFill>
        <p:spPr>
          <a:xfrm>
            <a:off x="862013" y="1917290"/>
            <a:ext cx="9088232" cy="530941"/>
          </a:xfrm>
          <a:prstGeom prst="rect">
            <a:avLst/>
          </a:prstGeom>
        </p:spPr>
      </p:pic>
      <p:pic>
        <p:nvPicPr>
          <p:cNvPr id="8" name="Content Placeholder 3" descr="A picture containing food&#10;&#10;Description automatically generated">
            <a:extLst>
              <a:ext uri="{FF2B5EF4-FFF2-40B4-BE49-F238E27FC236}">
                <a16:creationId xmlns:a16="http://schemas.microsoft.com/office/drawing/2014/main" id="{03611D43-0CB9-4C15-9071-6C2BE7B525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2" t="16631" r="19355" b="75627"/>
          <a:stretch/>
        </p:blipFill>
        <p:spPr>
          <a:xfrm>
            <a:off x="796413" y="1140542"/>
            <a:ext cx="9035846" cy="530941"/>
          </a:xfrm>
          <a:prstGeom prst="rect">
            <a:avLst/>
          </a:prstGeom>
        </p:spPr>
      </p:pic>
      <p:pic>
        <p:nvPicPr>
          <p:cNvPr id="9" name="Content Placeholder 3" descr="A picture containing food&#10;&#10;Description automatically generated">
            <a:extLst>
              <a:ext uri="{FF2B5EF4-FFF2-40B4-BE49-F238E27FC236}">
                <a16:creationId xmlns:a16="http://schemas.microsoft.com/office/drawing/2014/main" id="{9422F7BB-6AC1-4594-A34C-292A1C9054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2" t="5305" r="41614" b="86953"/>
          <a:stretch/>
        </p:blipFill>
        <p:spPr>
          <a:xfrm>
            <a:off x="796413" y="363794"/>
            <a:ext cx="6322142" cy="530941"/>
          </a:xfrm>
          <a:prstGeom prst="rect">
            <a:avLst/>
          </a:prstGeom>
        </p:spPr>
      </p:pic>
      <p:pic>
        <p:nvPicPr>
          <p:cNvPr id="10" name="Content Placeholder 3" descr="A picture containing food&#10;&#10;Description automatically generated">
            <a:extLst>
              <a:ext uri="{FF2B5EF4-FFF2-40B4-BE49-F238E27FC236}">
                <a16:creationId xmlns:a16="http://schemas.microsoft.com/office/drawing/2014/main" id="{4CAB5240-97EB-4471-B07D-C14D027155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2" t="60717" r="5000" b="31541"/>
          <a:stretch/>
        </p:blipFill>
        <p:spPr>
          <a:xfrm>
            <a:off x="796412" y="4163962"/>
            <a:ext cx="10785988" cy="5309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389DC-2539-4860-AAEE-9D51AAEE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78" y="4769128"/>
            <a:ext cx="9218759" cy="2088872"/>
          </a:xfrm>
        </p:spPr>
        <p:txBody>
          <a:bodyPr/>
          <a:lstStyle/>
          <a:p>
            <a:r>
              <a:rPr lang="en-US" dirty="0"/>
              <a:t>Willing to tell people they must make changes (22:14)</a:t>
            </a:r>
            <a:endParaRPr lang="en-US" sz="4000" dirty="0"/>
          </a:p>
          <a:p>
            <a:r>
              <a:rPr lang="en-US" dirty="0"/>
              <a:t>Willing to tell people what God expects (22:14-15)</a:t>
            </a:r>
            <a:endParaRPr lang="en-US" sz="4000" dirty="0"/>
          </a:p>
          <a:p>
            <a:r>
              <a:rPr lang="en-US" dirty="0"/>
              <a:t>Wiling to tell people what they must do to be saved (22:16)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33730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5747D-86F5-4C07-A9BB-4482C6F4D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19" y="1202076"/>
            <a:ext cx="10410561" cy="565592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Believe Jesus is God’s Son – John 8:24</a:t>
            </a:r>
          </a:p>
          <a:p>
            <a:pPr>
              <a:lnSpc>
                <a:spcPct val="100000"/>
              </a:lnSpc>
            </a:pPr>
            <a:r>
              <a:rPr lang="en-US" dirty="0"/>
              <a:t>Repent of your sins and turn to God – Luke 13:3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 your faith in Jesus Christ – Romans 10:9</a:t>
            </a:r>
          </a:p>
          <a:p>
            <a:pPr>
              <a:lnSpc>
                <a:spcPct val="100000"/>
              </a:lnSpc>
            </a:pPr>
            <a:r>
              <a:rPr lang="en-US" dirty="0"/>
              <a:t>Be immersed into Christ – Romans 6:3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enroll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Work diligently for Him each day – 2 Peter 1:5-11</a:t>
            </a:r>
          </a:p>
        </p:txBody>
      </p:sp>
    </p:spTree>
    <p:extLst>
      <p:ext uri="{BB962C8B-B14F-4D97-AF65-F5344CB8AC3E}">
        <p14:creationId xmlns:p14="http://schemas.microsoft.com/office/powerpoint/2010/main" val="4817439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222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10</cp:revision>
  <dcterms:created xsi:type="dcterms:W3CDTF">2019-09-29T01:57:28Z</dcterms:created>
  <dcterms:modified xsi:type="dcterms:W3CDTF">2019-09-29T21:36:03Z</dcterms:modified>
</cp:coreProperties>
</file>