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975" r:id="rId3"/>
    <p:sldId id="1044" r:id="rId4"/>
    <p:sldId id="1048" r:id="rId5"/>
    <p:sldId id="1052" r:id="rId6"/>
    <p:sldId id="1061" r:id="rId7"/>
    <p:sldId id="1065" r:id="rId8"/>
    <p:sldId id="1070" r:id="rId9"/>
    <p:sldId id="1020" r:id="rId10"/>
    <p:sldId id="10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15" autoAdjust="0"/>
    <p:restoredTop sz="91703" autoAdjust="0"/>
  </p:normalViewPr>
  <p:slideViewPr>
    <p:cSldViewPr snapToGrid="0">
      <p:cViewPr varScale="1">
        <p:scale>
          <a:sx n="103" d="100"/>
          <a:sy n="103" d="100"/>
        </p:scale>
        <p:origin x="1494" y="108"/>
      </p:cViewPr>
      <p:guideLst/>
    </p:cSldViewPr>
  </p:slideViewPr>
  <p:outlineViewPr>
    <p:cViewPr>
      <p:scale>
        <a:sx n="33" d="100"/>
        <a:sy n="33" d="100"/>
      </p:scale>
      <p:origin x="0" y="-11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8788"/>
          </a:xfrm>
          <a:prstGeom prst="rect">
            <a:avLst/>
          </a:prstGeom>
        </p:spPr>
        <p:txBody>
          <a:bodyPr vert="horz" lIns="91430" tIns="45715" rIns="91430" bIns="45715" rtlCol="0"/>
          <a:lstStyle>
            <a:lvl1pPr algn="r">
              <a:defRPr sz="1200"/>
            </a:lvl1pPr>
          </a:lstStyle>
          <a:p>
            <a:fld id="{C315246E-766A-45BC-AE3D-E61D338B6791}" type="datetimeFigureOut">
              <a:rPr lang="en-US" smtClean="0"/>
              <a:t>9/18/2017</a:t>
            </a:fld>
            <a:endParaRPr lang="en-US"/>
          </a:p>
        </p:txBody>
      </p:sp>
      <p:sp>
        <p:nvSpPr>
          <p:cNvPr id="4" name="Footer Placeholder 3"/>
          <p:cNvSpPr>
            <a:spLocks noGrp="1"/>
          </p:cNvSpPr>
          <p:nvPr>
            <p:ph type="ftr" sz="quarter" idx="2"/>
          </p:nvPr>
        </p:nvSpPr>
        <p:spPr>
          <a:xfrm>
            <a:off x="0" y="8685214"/>
            <a:ext cx="2971800" cy="458787"/>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4"/>
            <a:ext cx="2971800" cy="458787"/>
          </a:xfrm>
          <a:prstGeom prst="rect">
            <a:avLst/>
          </a:prstGeom>
        </p:spPr>
        <p:txBody>
          <a:bodyPr vert="horz" lIns="91430" tIns="45715" rIns="91430" bIns="45715"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004AE-7971-4973-9128-74721CFAFD30}" type="datetimeFigureOut">
              <a:rPr lang="en-US" smtClean="0"/>
              <a:t>9/18/2017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E4B636-98F1-4E5B-BF3E-A421517EE91A}" type="slidenum">
              <a:rPr lang="en-US" smtClean="0"/>
              <a:t>‹#›</a:t>
            </a:fld>
            <a:endParaRPr lang="en-US"/>
          </a:p>
        </p:txBody>
      </p:sp>
    </p:spTree>
    <p:extLst>
      <p:ext uri="{BB962C8B-B14F-4D97-AF65-F5344CB8AC3E}">
        <p14:creationId xmlns:p14="http://schemas.microsoft.com/office/powerpoint/2010/main" val="531626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9/18/2017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633" y="1187480"/>
            <a:ext cx="8450733" cy="2550020"/>
          </a:xfrm>
        </p:spPr>
        <p:txBody>
          <a:bodyPr>
            <a:normAutofit fontScale="90000"/>
          </a:bodyPr>
          <a:lstStyle/>
          <a:p>
            <a:pPr>
              <a:lnSpc>
                <a:spcPct val="150000"/>
              </a:lnSpc>
            </a:pPr>
            <a:r>
              <a:rPr lang="en-US" sz="4200" b="1" dirty="0" smtClean="0"/>
              <a:t>Paul’s Last Words, </a:t>
            </a:r>
            <a:br>
              <a:rPr lang="en-US" sz="4200" b="1" dirty="0" smtClean="0"/>
            </a:br>
            <a:r>
              <a:rPr lang="en-US" sz="4200" b="1" dirty="0" smtClean="0"/>
              <a:t>“Come Before Winter”</a:t>
            </a:r>
            <a:r>
              <a:rPr lang="en-US" sz="2400" b="1" dirty="0" smtClean="0"/>
              <a:t/>
            </a:r>
            <a:br>
              <a:rPr lang="en-US" sz="2400" b="1" dirty="0" smtClean="0"/>
            </a:br>
            <a:endParaRPr lang="en-US" sz="2400" b="1" dirty="0"/>
          </a:p>
        </p:txBody>
      </p:sp>
      <p:sp>
        <p:nvSpPr>
          <p:cNvPr id="3" name="Subtitle 2"/>
          <p:cNvSpPr>
            <a:spLocks noGrp="1"/>
          </p:cNvSpPr>
          <p:nvPr>
            <p:ph type="subTitle" idx="1"/>
          </p:nvPr>
        </p:nvSpPr>
        <p:spPr/>
        <p:txBody>
          <a:bodyPr/>
          <a:lstStyle/>
          <a:p>
            <a:r>
              <a:rPr lang="en-US" sz="3600" b="1" dirty="0" smtClean="0"/>
              <a:t>2 Tim. 4:6-8</a:t>
            </a:r>
            <a:endParaRPr lang="en-US" sz="3600"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568" y="405485"/>
            <a:ext cx="8436864" cy="5062924"/>
          </a:xfrm>
          <a:prstGeom prst="rect">
            <a:avLst/>
          </a:prstGeom>
          <a:noFill/>
        </p:spPr>
        <p:txBody>
          <a:bodyPr wrap="square" rtlCol="0">
            <a:spAutoFit/>
          </a:bodyPr>
          <a:lstStyle/>
          <a:p>
            <a:pPr algn="ctr"/>
            <a:r>
              <a:rPr lang="en-US" sz="3500" b="1" dirty="0" smtClean="0">
                <a:solidFill>
                  <a:srgbClr val="FFFF00"/>
                </a:solidFill>
              </a:rPr>
              <a:t>Remember to Come Before Winter (4:19-21)</a:t>
            </a:r>
            <a:endParaRPr lang="en-US" sz="3600" b="1" dirty="0" smtClean="0">
              <a:solidFill>
                <a:srgbClr val="FFFF00"/>
              </a:solidFill>
            </a:endParaRPr>
          </a:p>
          <a:p>
            <a:pPr marL="914400" lvl="1" indent="-457200" algn="just">
              <a:buFont typeface="Arial" panose="020B0604020202020204" pitchFamily="34" charset="0"/>
              <a:buChar char="•"/>
            </a:pPr>
            <a:r>
              <a:rPr lang="en-US" sz="2800" b="1" dirty="0" smtClean="0">
                <a:solidFill>
                  <a:schemeClr val="bg1"/>
                </a:solidFill>
              </a:rPr>
              <a:t>No winter traveling, seize the opportunity</a:t>
            </a:r>
          </a:p>
          <a:p>
            <a:pPr marL="914400" lvl="1" indent="-457200" algn="just">
              <a:buFont typeface="Arial" panose="020B0604020202020204" pitchFamily="34" charset="0"/>
              <a:buChar char="•"/>
            </a:pPr>
            <a:r>
              <a:rPr lang="en-US" sz="2800" b="1" dirty="0" smtClean="0">
                <a:solidFill>
                  <a:schemeClr val="bg1"/>
                </a:solidFill>
              </a:rPr>
              <a:t>Come quickly, bring the cloak, winter is coming</a:t>
            </a:r>
          </a:p>
          <a:p>
            <a:pPr marL="914400" lvl="1" indent="-457200" algn="just">
              <a:buFont typeface="Arial" panose="020B0604020202020204" pitchFamily="34" charset="0"/>
              <a:buChar char="•"/>
            </a:pPr>
            <a:r>
              <a:rPr lang="en-US" sz="2800" b="1" dirty="0" smtClean="0">
                <a:solidFill>
                  <a:schemeClr val="bg1"/>
                </a:solidFill>
              </a:rPr>
              <a:t>Did Timothy make it, we do not know</a:t>
            </a:r>
          </a:p>
          <a:p>
            <a:pPr marL="914400" lvl="1" indent="-457200" algn="just">
              <a:buFont typeface="Arial" panose="020B0604020202020204" pitchFamily="34" charset="0"/>
              <a:buChar char="•"/>
            </a:pPr>
            <a:r>
              <a:rPr lang="en-US" sz="2800" b="1" dirty="0" smtClean="0">
                <a:solidFill>
                  <a:schemeClr val="bg1"/>
                </a:solidFill>
              </a:rPr>
              <a:t>Opportunities must be seized or be lost</a:t>
            </a:r>
          </a:p>
          <a:p>
            <a:pPr marL="914400" lvl="1" indent="-457200" algn="just">
              <a:buFont typeface="Arial" panose="020B0604020202020204" pitchFamily="34" charset="0"/>
              <a:buChar char="•"/>
            </a:pPr>
            <a:r>
              <a:rPr lang="en-US" sz="2800" b="1" dirty="0" smtClean="0">
                <a:solidFill>
                  <a:schemeClr val="bg1"/>
                </a:solidFill>
              </a:rPr>
              <a:t>Are there things you need to do before winter?</a:t>
            </a:r>
          </a:p>
          <a:p>
            <a:pPr marL="1371600" lvl="2" indent="-457200" algn="just">
              <a:buFont typeface="Arial" panose="020B0604020202020204" pitchFamily="34" charset="0"/>
              <a:buChar char="•"/>
            </a:pPr>
            <a:r>
              <a:rPr lang="en-US" sz="2400" b="1" dirty="0" smtClean="0">
                <a:solidFill>
                  <a:schemeClr val="bg1"/>
                </a:solidFill>
              </a:rPr>
              <a:t>Obey the gospel, before winter</a:t>
            </a:r>
          </a:p>
          <a:p>
            <a:pPr marL="1371600" lvl="2" indent="-457200" algn="just">
              <a:buFont typeface="Arial" panose="020B0604020202020204" pitchFamily="34" charset="0"/>
              <a:buChar char="•"/>
            </a:pPr>
            <a:r>
              <a:rPr lang="en-US" sz="2400" b="1" dirty="0" smtClean="0">
                <a:solidFill>
                  <a:schemeClr val="bg1"/>
                </a:solidFill>
              </a:rPr>
              <a:t>Be restored to the Lord, before winter</a:t>
            </a:r>
          </a:p>
          <a:p>
            <a:pPr marL="1371600" lvl="2" indent="-457200" algn="just">
              <a:buFont typeface="Arial" panose="020B0604020202020204" pitchFamily="34" charset="0"/>
              <a:buChar char="•"/>
            </a:pPr>
            <a:r>
              <a:rPr lang="en-US" sz="2400" b="1" dirty="0" smtClean="0">
                <a:solidFill>
                  <a:schemeClr val="bg1"/>
                </a:solidFill>
              </a:rPr>
              <a:t>Settle wrongs with others, before winter</a:t>
            </a:r>
          </a:p>
          <a:p>
            <a:pPr marL="1371600" lvl="2" indent="-457200" algn="just">
              <a:buFont typeface="Arial" panose="020B0604020202020204" pitchFamily="34" charset="0"/>
              <a:buChar char="•"/>
            </a:pPr>
            <a:r>
              <a:rPr lang="en-US" sz="2400" b="1" dirty="0" smtClean="0">
                <a:solidFill>
                  <a:schemeClr val="bg1"/>
                </a:solidFill>
              </a:rPr>
              <a:t>Ask family members to forgive you, before winter</a:t>
            </a:r>
          </a:p>
          <a:p>
            <a:pPr marL="1371600" lvl="2" indent="-457200" algn="just">
              <a:buFont typeface="Arial" panose="020B0604020202020204" pitchFamily="34" charset="0"/>
              <a:buChar char="•"/>
            </a:pPr>
            <a:r>
              <a:rPr lang="en-US" sz="2400" b="1" dirty="0" smtClean="0">
                <a:solidFill>
                  <a:schemeClr val="bg1"/>
                </a:solidFill>
              </a:rPr>
              <a:t>You will never regret always doing right</a:t>
            </a:r>
          </a:p>
          <a:p>
            <a:pPr marL="1371600" lvl="2" indent="-457200" algn="just">
              <a:buFont typeface="Arial" panose="020B0604020202020204" pitchFamily="34" charset="0"/>
              <a:buChar char="•"/>
            </a:pPr>
            <a:r>
              <a:rPr lang="en-US" sz="2400" b="1" dirty="0" smtClean="0">
                <a:solidFill>
                  <a:schemeClr val="bg1"/>
                </a:solidFill>
              </a:rPr>
              <a:t>Do right, right now, before winter</a:t>
            </a:r>
            <a:endParaRPr lang="en-US" sz="2800" b="1" dirty="0" smtClean="0">
              <a:solidFill>
                <a:schemeClr val="bg1"/>
              </a:solidFill>
            </a:endParaRPr>
          </a:p>
        </p:txBody>
      </p:sp>
    </p:spTree>
    <p:extLst>
      <p:ext uri="{BB962C8B-B14F-4D97-AF65-F5344CB8AC3E}">
        <p14:creationId xmlns:p14="http://schemas.microsoft.com/office/powerpoint/2010/main" val="1936349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313" y="405485"/>
            <a:ext cx="8296556" cy="3970318"/>
          </a:xfrm>
          <a:prstGeom prst="rect">
            <a:avLst/>
          </a:prstGeom>
          <a:noFill/>
        </p:spPr>
        <p:txBody>
          <a:bodyPr wrap="square" rtlCol="0">
            <a:spAutoFit/>
          </a:bodyPr>
          <a:lstStyle/>
          <a:p>
            <a:pPr algn="just"/>
            <a:r>
              <a:rPr lang="en-US" sz="2800" b="1" dirty="0" smtClean="0">
                <a:solidFill>
                  <a:schemeClr val="bg1"/>
                </a:solidFill>
              </a:rPr>
              <a:t>  6  </a:t>
            </a:r>
            <a:r>
              <a:rPr lang="en-US" sz="2800" b="1" dirty="0">
                <a:solidFill>
                  <a:schemeClr val="bg1"/>
                </a:solidFill>
              </a:rPr>
              <a:t>For I am already being poured out as a drink offering, and the time of my departure is at hand. </a:t>
            </a:r>
          </a:p>
          <a:p>
            <a:pPr algn="just"/>
            <a:r>
              <a:rPr lang="en-US" sz="2800" b="1" dirty="0" smtClean="0">
                <a:solidFill>
                  <a:schemeClr val="bg1"/>
                </a:solidFill>
              </a:rPr>
              <a:t>  7  </a:t>
            </a:r>
            <a:r>
              <a:rPr lang="en-US" sz="2800" b="1" dirty="0">
                <a:solidFill>
                  <a:schemeClr val="bg1"/>
                </a:solidFill>
              </a:rPr>
              <a:t>I have fought the good fight, I have finished the race, I have kept the faith. </a:t>
            </a:r>
          </a:p>
          <a:p>
            <a:pPr algn="just"/>
            <a:r>
              <a:rPr lang="en-US" sz="2800" b="1" dirty="0" smtClean="0">
                <a:solidFill>
                  <a:schemeClr val="bg1"/>
                </a:solidFill>
              </a:rPr>
              <a:t>  8  </a:t>
            </a:r>
            <a:r>
              <a:rPr lang="en-US" sz="2800" b="1" dirty="0">
                <a:solidFill>
                  <a:schemeClr val="bg1"/>
                </a:solidFill>
              </a:rPr>
              <a:t>Finally, there is laid up for me the crown of righteousness, which the Lord, the righteous Judge, will give to me on that Day, and not to me only but also to all who have loved His appearing</a:t>
            </a:r>
            <a:r>
              <a:rPr lang="en-US" sz="2800" b="1" dirty="0" smtClean="0">
                <a:solidFill>
                  <a:schemeClr val="bg1"/>
                </a:solidFill>
              </a:rPr>
              <a:t>.</a:t>
            </a:r>
          </a:p>
          <a:p>
            <a:pPr algn="just"/>
            <a:r>
              <a:rPr lang="en-US" sz="2800" b="1" dirty="0">
                <a:solidFill>
                  <a:schemeClr val="bg1"/>
                </a:solidFill>
              </a:rPr>
              <a:t>	</a:t>
            </a:r>
            <a:r>
              <a:rPr lang="en-US" sz="2800" b="1" dirty="0" smtClean="0">
                <a:solidFill>
                  <a:schemeClr val="bg1"/>
                </a:solidFill>
              </a:rPr>
              <a:t>				2 Tim. 4:6-8</a:t>
            </a:r>
            <a:endParaRPr lang="en-US" sz="2800" b="1" dirty="0">
              <a:solidFill>
                <a:schemeClr val="bg1"/>
              </a:solidFill>
            </a:endParaRPr>
          </a:p>
        </p:txBody>
      </p:sp>
    </p:spTree>
    <p:extLst>
      <p:ext uri="{BB962C8B-B14F-4D97-AF65-F5344CB8AC3E}">
        <p14:creationId xmlns:p14="http://schemas.microsoft.com/office/powerpoint/2010/main" val="4199449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313" y="405485"/>
            <a:ext cx="8296556" cy="2800767"/>
          </a:xfrm>
          <a:prstGeom prst="rect">
            <a:avLst/>
          </a:prstGeom>
          <a:noFill/>
        </p:spPr>
        <p:txBody>
          <a:bodyPr wrap="square" rtlCol="0">
            <a:spAutoFit/>
          </a:bodyPr>
          <a:lstStyle/>
          <a:p>
            <a:pPr algn="ctr"/>
            <a:r>
              <a:rPr lang="en-US" sz="3600" b="1" dirty="0" smtClean="0">
                <a:solidFill>
                  <a:srgbClr val="FFFF00"/>
                </a:solidFill>
              </a:rPr>
              <a:t>Paul and Timothy</a:t>
            </a:r>
          </a:p>
          <a:p>
            <a:pPr marL="914400" lvl="1" indent="-457200" algn="just">
              <a:buFont typeface="Arial" panose="020B0604020202020204" pitchFamily="34" charset="0"/>
              <a:buChar char="•"/>
            </a:pPr>
            <a:r>
              <a:rPr lang="en-US" sz="2800" b="1" dirty="0" smtClean="0">
                <a:solidFill>
                  <a:schemeClr val="bg1"/>
                </a:solidFill>
              </a:rPr>
              <a:t>Paul’s son in the faith</a:t>
            </a:r>
          </a:p>
          <a:p>
            <a:pPr marL="914400" lvl="1" indent="-457200" algn="just">
              <a:buFont typeface="Arial" panose="020B0604020202020204" pitchFamily="34" charset="0"/>
              <a:buChar char="•"/>
            </a:pPr>
            <a:r>
              <a:rPr lang="en-US" sz="2800" b="1" dirty="0" smtClean="0">
                <a:solidFill>
                  <a:schemeClr val="bg1"/>
                </a:solidFill>
              </a:rPr>
              <a:t>Paul’s companion in trials for years and years</a:t>
            </a:r>
          </a:p>
          <a:p>
            <a:pPr marL="914400" lvl="1" indent="-457200" algn="just">
              <a:buFont typeface="Arial" panose="020B0604020202020204" pitchFamily="34" charset="0"/>
              <a:buChar char="•"/>
            </a:pPr>
            <a:r>
              <a:rPr lang="en-US" sz="2800" b="1" dirty="0" smtClean="0">
                <a:solidFill>
                  <a:schemeClr val="bg1"/>
                </a:solidFill>
              </a:rPr>
              <a:t>“I have no other one like him”  (Phil. 2:20)</a:t>
            </a:r>
          </a:p>
          <a:p>
            <a:pPr marL="914400" lvl="1" indent="-457200" algn="just">
              <a:buFont typeface="Arial" panose="020B0604020202020204" pitchFamily="34" charset="0"/>
              <a:buChar char="•"/>
            </a:pPr>
            <a:r>
              <a:rPr lang="en-US" sz="2800" b="1" dirty="0" smtClean="0">
                <a:solidFill>
                  <a:schemeClr val="bg1"/>
                </a:solidFill>
              </a:rPr>
              <a:t>Today’s lesson, looks at Paul’s last words</a:t>
            </a:r>
          </a:p>
          <a:p>
            <a:pPr marL="914400" lvl="1" indent="-457200" algn="just">
              <a:buFont typeface="Arial" panose="020B0604020202020204" pitchFamily="34" charset="0"/>
              <a:buChar char="•"/>
            </a:pPr>
            <a:r>
              <a:rPr lang="en-US" sz="2800" b="1" dirty="0" smtClean="0">
                <a:solidFill>
                  <a:schemeClr val="bg1"/>
                </a:solidFill>
              </a:rPr>
              <a:t>The end is near (v. 6); “remember these things”</a:t>
            </a:r>
            <a:endParaRPr lang="en-US" sz="2800" b="1" dirty="0">
              <a:solidFill>
                <a:schemeClr val="bg1"/>
              </a:solidFill>
            </a:endParaRPr>
          </a:p>
        </p:txBody>
      </p:sp>
    </p:spTree>
    <p:extLst>
      <p:ext uri="{BB962C8B-B14F-4D97-AF65-F5344CB8AC3E}">
        <p14:creationId xmlns:p14="http://schemas.microsoft.com/office/powerpoint/2010/main" val="3107000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313" y="405485"/>
            <a:ext cx="8296556" cy="2369880"/>
          </a:xfrm>
          <a:prstGeom prst="rect">
            <a:avLst/>
          </a:prstGeom>
          <a:noFill/>
        </p:spPr>
        <p:txBody>
          <a:bodyPr wrap="square" rtlCol="0">
            <a:spAutoFit/>
          </a:bodyPr>
          <a:lstStyle/>
          <a:p>
            <a:pPr algn="ctr"/>
            <a:r>
              <a:rPr lang="en-US" sz="3600" b="1" dirty="0" smtClean="0">
                <a:solidFill>
                  <a:srgbClr val="FFFF00"/>
                </a:solidFill>
              </a:rPr>
              <a:t>Remember to Be Faithful (4:1-5)</a:t>
            </a:r>
          </a:p>
          <a:p>
            <a:pPr marL="914400" lvl="1" indent="-457200" algn="just">
              <a:buFont typeface="Arial" panose="020B0604020202020204" pitchFamily="34" charset="0"/>
              <a:buChar char="•"/>
            </a:pPr>
            <a:r>
              <a:rPr lang="en-US" sz="2800" b="1" dirty="0" smtClean="0">
                <a:solidFill>
                  <a:schemeClr val="bg1"/>
                </a:solidFill>
              </a:rPr>
              <a:t>“Timid” Timothy (1:5-7)</a:t>
            </a:r>
          </a:p>
          <a:p>
            <a:pPr marL="914400" lvl="1" indent="-457200" algn="just">
              <a:buFont typeface="Arial" panose="020B0604020202020204" pitchFamily="34" charset="0"/>
              <a:buChar char="•"/>
            </a:pPr>
            <a:r>
              <a:rPr lang="en-US" sz="2800" b="1" dirty="0" smtClean="0">
                <a:solidFill>
                  <a:schemeClr val="bg1"/>
                </a:solidFill>
              </a:rPr>
              <a:t>Not all Christians will remain faithful</a:t>
            </a:r>
          </a:p>
          <a:p>
            <a:pPr marL="914400" lvl="1" indent="-457200" algn="just">
              <a:buFont typeface="Arial" panose="020B0604020202020204" pitchFamily="34" charset="0"/>
              <a:buChar char="•"/>
            </a:pPr>
            <a:r>
              <a:rPr lang="en-US" sz="2800" b="1" dirty="0" smtClean="0">
                <a:solidFill>
                  <a:schemeClr val="bg1"/>
                </a:solidFill>
              </a:rPr>
              <a:t>“The time will come . . .”</a:t>
            </a:r>
          </a:p>
          <a:p>
            <a:pPr marL="914400" lvl="1" indent="-457200" algn="just">
              <a:buFont typeface="Arial" panose="020B0604020202020204" pitchFamily="34" charset="0"/>
              <a:buChar char="•"/>
            </a:pPr>
            <a:r>
              <a:rPr lang="en-US" sz="2800" b="1" dirty="0" smtClean="0">
                <a:solidFill>
                  <a:schemeClr val="bg1"/>
                </a:solidFill>
              </a:rPr>
              <a:t>At such times, “Preach the word”</a:t>
            </a:r>
            <a:endParaRPr lang="en-US" sz="2800" b="1" dirty="0">
              <a:solidFill>
                <a:schemeClr val="bg1"/>
              </a:solidFill>
            </a:endParaRPr>
          </a:p>
        </p:txBody>
      </p:sp>
    </p:spTree>
    <p:extLst>
      <p:ext uri="{BB962C8B-B14F-4D97-AF65-F5344CB8AC3E}">
        <p14:creationId xmlns:p14="http://schemas.microsoft.com/office/powerpoint/2010/main" val="264345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313" y="405485"/>
            <a:ext cx="8296556" cy="2800767"/>
          </a:xfrm>
          <a:prstGeom prst="rect">
            <a:avLst/>
          </a:prstGeom>
          <a:noFill/>
        </p:spPr>
        <p:txBody>
          <a:bodyPr wrap="square" rtlCol="0">
            <a:spAutoFit/>
          </a:bodyPr>
          <a:lstStyle/>
          <a:p>
            <a:pPr algn="ctr"/>
            <a:r>
              <a:rPr lang="en-US" sz="3600" b="1" dirty="0" smtClean="0">
                <a:solidFill>
                  <a:srgbClr val="FFFF00"/>
                </a:solidFill>
              </a:rPr>
              <a:t>Remember the Rewards (4:6-8)</a:t>
            </a:r>
          </a:p>
          <a:p>
            <a:pPr marL="914400" lvl="1" indent="-457200" algn="just">
              <a:buFont typeface="Arial" panose="020B0604020202020204" pitchFamily="34" charset="0"/>
              <a:buChar char="•"/>
            </a:pPr>
            <a:r>
              <a:rPr lang="en-US" sz="2800" b="1" dirty="0" smtClean="0">
                <a:solidFill>
                  <a:schemeClr val="bg1"/>
                </a:solidFill>
              </a:rPr>
              <a:t>Encouragement when we look at faithful</a:t>
            </a:r>
          </a:p>
          <a:p>
            <a:pPr marL="914400" lvl="1" indent="-457200" algn="just">
              <a:buFont typeface="Arial" panose="020B0604020202020204" pitchFamily="34" charset="0"/>
              <a:buChar char="•"/>
            </a:pPr>
            <a:r>
              <a:rPr lang="en-US" sz="2800" b="1" dirty="0" smtClean="0">
                <a:solidFill>
                  <a:schemeClr val="bg1"/>
                </a:solidFill>
              </a:rPr>
              <a:t>Who suffered more than Paul</a:t>
            </a:r>
          </a:p>
          <a:p>
            <a:pPr marL="914400" lvl="1" indent="-457200" algn="just">
              <a:buFont typeface="Arial" panose="020B0604020202020204" pitchFamily="34" charset="0"/>
              <a:buChar char="•"/>
            </a:pPr>
            <a:r>
              <a:rPr lang="en-US" sz="2800" b="1" dirty="0" smtClean="0">
                <a:solidFill>
                  <a:schemeClr val="bg1"/>
                </a:solidFill>
              </a:rPr>
              <a:t>“I ran the race, I fought the fight . . .”</a:t>
            </a:r>
          </a:p>
          <a:p>
            <a:pPr marL="914400" lvl="1" indent="-457200" algn="just">
              <a:buFont typeface="Arial" panose="020B0604020202020204" pitchFamily="34" charset="0"/>
              <a:buChar char="•"/>
            </a:pPr>
            <a:r>
              <a:rPr lang="en-US" sz="2800" b="1" dirty="0" smtClean="0">
                <a:solidFill>
                  <a:schemeClr val="bg1"/>
                </a:solidFill>
              </a:rPr>
              <a:t>Henceforth (KJV) — The message to all of us</a:t>
            </a:r>
          </a:p>
          <a:p>
            <a:pPr marL="914400" lvl="1" indent="-457200" algn="just">
              <a:buFont typeface="Arial" panose="020B0604020202020204" pitchFamily="34" charset="0"/>
              <a:buChar char="•"/>
            </a:pPr>
            <a:r>
              <a:rPr lang="en-US" sz="2800" b="1" dirty="0" smtClean="0">
                <a:solidFill>
                  <a:schemeClr val="bg1"/>
                </a:solidFill>
              </a:rPr>
              <a:t>This is the hope we find at the cross!</a:t>
            </a:r>
            <a:endParaRPr lang="en-US" sz="2800" b="1" dirty="0">
              <a:solidFill>
                <a:schemeClr val="bg1"/>
              </a:solidFill>
            </a:endParaRPr>
          </a:p>
        </p:txBody>
      </p:sp>
    </p:spTree>
    <p:extLst>
      <p:ext uri="{BB962C8B-B14F-4D97-AF65-F5344CB8AC3E}">
        <p14:creationId xmlns:p14="http://schemas.microsoft.com/office/powerpoint/2010/main" val="18806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313" y="405485"/>
            <a:ext cx="8296556" cy="3662541"/>
          </a:xfrm>
          <a:prstGeom prst="rect">
            <a:avLst/>
          </a:prstGeom>
          <a:noFill/>
        </p:spPr>
        <p:txBody>
          <a:bodyPr wrap="square" rtlCol="0">
            <a:spAutoFit/>
          </a:bodyPr>
          <a:lstStyle/>
          <a:p>
            <a:pPr algn="ctr"/>
            <a:r>
              <a:rPr lang="en-US" sz="3600" b="1" dirty="0" smtClean="0">
                <a:solidFill>
                  <a:srgbClr val="FFFF00"/>
                </a:solidFill>
              </a:rPr>
              <a:t>Remember My “Needs” (4:9-15)</a:t>
            </a:r>
          </a:p>
          <a:p>
            <a:pPr marL="914400" lvl="1" indent="-457200" algn="just">
              <a:buFont typeface="Arial" panose="020B0604020202020204" pitchFamily="34" charset="0"/>
              <a:buChar char="•"/>
            </a:pPr>
            <a:r>
              <a:rPr lang="en-US" sz="2800" b="1" dirty="0" smtClean="0">
                <a:solidFill>
                  <a:schemeClr val="bg1"/>
                </a:solidFill>
              </a:rPr>
              <a:t>Be diligently to come quickly </a:t>
            </a:r>
          </a:p>
          <a:p>
            <a:pPr marL="914400" lvl="1" indent="-457200" algn="just">
              <a:buFont typeface="Arial" panose="020B0604020202020204" pitchFamily="34" charset="0"/>
              <a:buChar char="•"/>
            </a:pPr>
            <a:r>
              <a:rPr lang="en-US" sz="2800" b="1" dirty="0" smtClean="0">
                <a:solidFill>
                  <a:schemeClr val="bg1"/>
                </a:solidFill>
              </a:rPr>
              <a:t>“I am lonely and I need you, Timothy”</a:t>
            </a:r>
          </a:p>
          <a:p>
            <a:pPr marL="914400" lvl="1" indent="-457200" algn="just">
              <a:buFont typeface="Arial" panose="020B0604020202020204" pitchFamily="34" charset="0"/>
              <a:buChar char="•"/>
            </a:pPr>
            <a:r>
              <a:rPr lang="en-US" sz="2800" b="1" dirty="0" smtClean="0">
                <a:solidFill>
                  <a:schemeClr val="bg1"/>
                </a:solidFill>
              </a:rPr>
              <a:t>Because Demas has forsaken me</a:t>
            </a:r>
          </a:p>
          <a:p>
            <a:pPr marL="914400" lvl="1" indent="-457200" algn="just">
              <a:buFont typeface="Arial" panose="020B0604020202020204" pitchFamily="34" charset="0"/>
              <a:buChar char="•"/>
            </a:pPr>
            <a:r>
              <a:rPr lang="en-US" sz="2800" b="1" dirty="0" smtClean="0">
                <a:solidFill>
                  <a:schemeClr val="bg1"/>
                </a:solidFill>
              </a:rPr>
              <a:t>Others have left to help churches</a:t>
            </a:r>
          </a:p>
          <a:p>
            <a:pPr marL="914400" lvl="1" indent="-457200" algn="just">
              <a:buFont typeface="Arial" panose="020B0604020202020204" pitchFamily="34" charset="0"/>
              <a:buChar char="•"/>
            </a:pPr>
            <a:r>
              <a:rPr lang="en-US" sz="2800" b="1" dirty="0" smtClean="0">
                <a:solidFill>
                  <a:schemeClr val="bg1"/>
                </a:solidFill>
              </a:rPr>
              <a:t>Only Luke is with me, bring Mark</a:t>
            </a:r>
          </a:p>
          <a:p>
            <a:pPr marL="914400" lvl="1" indent="-457200" algn="just">
              <a:buFont typeface="Arial" panose="020B0604020202020204" pitchFamily="34" charset="0"/>
              <a:buChar char="•"/>
            </a:pPr>
            <a:r>
              <a:rPr lang="en-US" sz="2800" b="1" dirty="0" smtClean="0">
                <a:solidFill>
                  <a:schemeClr val="bg1"/>
                </a:solidFill>
              </a:rPr>
              <a:t> Bring the cloak, the books &amp; parchments</a:t>
            </a:r>
          </a:p>
          <a:p>
            <a:pPr marL="914400" lvl="1" indent="-457200" algn="just">
              <a:buFont typeface="Arial" panose="020B0604020202020204" pitchFamily="34" charset="0"/>
              <a:buChar char="•"/>
            </a:pPr>
            <a:r>
              <a:rPr lang="en-US" sz="2800" b="1" dirty="0" smtClean="0">
                <a:solidFill>
                  <a:schemeClr val="bg1"/>
                </a:solidFill>
              </a:rPr>
              <a:t>Timothy, beware of Alexander, a real danger</a:t>
            </a:r>
            <a:endParaRPr lang="en-US" sz="2800" b="1" dirty="0">
              <a:solidFill>
                <a:schemeClr val="bg1"/>
              </a:solidFill>
            </a:endParaRPr>
          </a:p>
        </p:txBody>
      </p:sp>
    </p:spTree>
    <p:extLst>
      <p:ext uri="{BB962C8B-B14F-4D97-AF65-F5344CB8AC3E}">
        <p14:creationId xmlns:p14="http://schemas.microsoft.com/office/powerpoint/2010/main" val="4195859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313" y="405485"/>
            <a:ext cx="8296556" cy="2800767"/>
          </a:xfrm>
          <a:prstGeom prst="rect">
            <a:avLst/>
          </a:prstGeom>
          <a:noFill/>
        </p:spPr>
        <p:txBody>
          <a:bodyPr wrap="square" rtlCol="0">
            <a:spAutoFit/>
          </a:bodyPr>
          <a:lstStyle/>
          <a:p>
            <a:pPr algn="ctr"/>
            <a:r>
              <a:rPr lang="en-US" sz="3600" b="1" dirty="0" smtClean="0">
                <a:solidFill>
                  <a:srgbClr val="FFFF00"/>
                </a:solidFill>
              </a:rPr>
              <a:t>Remember My Trials &amp; His Help (4:16-18)</a:t>
            </a:r>
          </a:p>
          <a:p>
            <a:pPr marL="914400" lvl="1" indent="-457200" algn="just">
              <a:buFont typeface="Arial" panose="020B0604020202020204" pitchFamily="34" charset="0"/>
              <a:buChar char="•"/>
            </a:pPr>
            <a:r>
              <a:rPr lang="en-US" sz="2800" b="1" dirty="0" smtClean="0">
                <a:solidFill>
                  <a:schemeClr val="bg1"/>
                </a:solidFill>
              </a:rPr>
              <a:t>Paul’s first trial, all men forsook me</a:t>
            </a:r>
          </a:p>
          <a:p>
            <a:pPr marL="914400" lvl="1" indent="-457200" algn="just">
              <a:buFont typeface="Arial" panose="020B0604020202020204" pitchFamily="34" charset="0"/>
              <a:buChar char="•"/>
            </a:pPr>
            <a:r>
              <a:rPr lang="en-US" sz="2800" b="1" dirty="0" smtClean="0">
                <a:solidFill>
                  <a:schemeClr val="bg1"/>
                </a:solidFill>
              </a:rPr>
              <a:t>Paul’s second trial, “I am already being poured out as a drink offering” (v. 6)</a:t>
            </a:r>
          </a:p>
          <a:p>
            <a:pPr marL="914400" lvl="1" indent="-457200" algn="just">
              <a:buFont typeface="Arial" panose="020B0604020202020204" pitchFamily="34" charset="0"/>
              <a:buChar char="•"/>
            </a:pPr>
            <a:r>
              <a:rPr lang="en-US" sz="2800" b="1" dirty="0" smtClean="0">
                <a:solidFill>
                  <a:schemeClr val="bg1"/>
                </a:solidFill>
              </a:rPr>
              <a:t>The time of my departure is at hand</a:t>
            </a:r>
          </a:p>
          <a:p>
            <a:pPr marL="914400" lvl="1" indent="-457200" algn="just">
              <a:buFont typeface="Arial" panose="020B0604020202020204" pitchFamily="34" charset="0"/>
              <a:buChar char="•"/>
            </a:pPr>
            <a:r>
              <a:rPr lang="en-US" sz="2800" b="1" dirty="0" smtClean="0">
                <a:solidFill>
                  <a:schemeClr val="bg1"/>
                </a:solidFill>
              </a:rPr>
              <a:t>The Lord stands beside me, this is hope (v. 17)</a:t>
            </a:r>
          </a:p>
        </p:txBody>
      </p:sp>
    </p:spTree>
    <p:extLst>
      <p:ext uri="{BB962C8B-B14F-4D97-AF65-F5344CB8AC3E}">
        <p14:creationId xmlns:p14="http://schemas.microsoft.com/office/powerpoint/2010/main" val="1743482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568" y="405485"/>
            <a:ext cx="8436864" cy="2785378"/>
          </a:xfrm>
          <a:prstGeom prst="rect">
            <a:avLst/>
          </a:prstGeom>
          <a:noFill/>
        </p:spPr>
        <p:txBody>
          <a:bodyPr wrap="square" rtlCol="0">
            <a:spAutoFit/>
          </a:bodyPr>
          <a:lstStyle/>
          <a:p>
            <a:pPr algn="ctr"/>
            <a:r>
              <a:rPr lang="en-US" sz="3500" b="1" dirty="0" smtClean="0">
                <a:solidFill>
                  <a:srgbClr val="FFFF00"/>
                </a:solidFill>
              </a:rPr>
              <a:t>Remember to Come Before Winter (4:19-21)</a:t>
            </a:r>
            <a:endParaRPr lang="en-US" sz="3600" b="1" dirty="0" smtClean="0">
              <a:solidFill>
                <a:srgbClr val="FFFF00"/>
              </a:solidFill>
            </a:endParaRPr>
          </a:p>
          <a:p>
            <a:pPr marL="914400" lvl="1" indent="-457200" algn="just">
              <a:buFont typeface="Arial" panose="020B0604020202020204" pitchFamily="34" charset="0"/>
              <a:buChar char="•"/>
            </a:pPr>
            <a:r>
              <a:rPr lang="en-US" sz="2800" b="1" dirty="0" smtClean="0">
                <a:solidFill>
                  <a:schemeClr val="bg1"/>
                </a:solidFill>
              </a:rPr>
              <a:t>No winter traveling, seize the opportunity</a:t>
            </a:r>
          </a:p>
          <a:p>
            <a:pPr marL="914400" lvl="1" indent="-457200" algn="just">
              <a:buFont typeface="Arial" panose="020B0604020202020204" pitchFamily="34" charset="0"/>
              <a:buChar char="•"/>
            </a:pPr>
            <a:r>
              <a:rPr lang="en-US" sz="2800" b="1" dirty="0" smtClean="0">
                <a:solidFill>
                  <a:schemeClr val="bg1"/>
                </a:solidFill>
              </a:rPr>
              <a:t>Come quickly, bring the cloak, winter is coming</a:t>
            </a:r>
          </a:p>
          <a:p>
            <a:pPr marL="914400" lvl="1" indent="-457200" algn="just">
              <a:buFont typeface="Arial" panose="020B0604020202020204" pitchFamily="34" charset="0"/>
              <a:buChar char="•"/>
            </a:pPr>
            <a:r>
              <a:rPr lang="en-US" sz="2800" b="1" dirty="0" smtClean="0">
                <a:solidFill>
                  <a:schemeClr val="bg1"/>
                </a:solidFill>
              </a:rPr>
              <a:t>Did Timothy make it, we do not know</a:t>
            </a:r>
          </a:p>
          <a:p>
            <a:pPr marL="914400" lvl="1" indent="-457200" algn="just">
              <a:buFont typeface="Arial" panose="020B0604020202020204" pitchFamily="34" charset="0"/>
              <a:buChar char="•"/>
            </a:pPr>
            <a:r>
              <a:rPr lang="en-US" sz="2800" b="1" dirty="0" smtClean="0">
                <a:solidFill>
                  <a:schemeClr val="bg1"/>
                </a:solidFill>
              </a:rPr>
              <a:t>Opportunities must be seized or be lost</a:t>
            </a:r>
          </a:p>
          <a:p>
            <a:pPr marL="914400" lvl="1" indent="-457200" algn="just">
              <a:buFont typeface="Arial" panose="020B0604020202020204" pitchFamily="34" charset="0"/>
              <a:buChar char="•"/>
            </a:pPr>
            <a:r>
              <a:rPr lang="en-US" sz="2800" b="1" dirty="0" smtClean="0">
                <a:solidFill>
                  <a:schemeClr val="bg1"/>
                </a:solidFill>
              </a:rPr>
              <a:t>Are there things you need to do before winter?</a:t>
            </a:r>
          </a:p>
        </p:txBody>
      </p:sp>
    </p:spTree>
    <p:extLst>
      <p:ext uri="{BB962C8B-B14F-4D97-AF65-F5344CB8AC3E}">
        <p14:creationId xmlns:p14="http://schemas.microsoft.com/office/powerpoint/2010/main" val="983621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Things to Do Before Winter Comes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a:t>
            </a:r>
            <a:r>
              <a:rPr lang="en-US" sz="3600" b="1" dirty="0" smtClean="0"/>
              <a:t>Acts 8:36-37</a:t>
            </a:r>
            <a:endParaRPr lang="en-US" sz="3600" b="1" dirty="0"/>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3849309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6093</TotalTime>
  <Words>514</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Lucida Calligraphy</vt:lpstr>
      <vt:lpstr>Office Theme</vt:lpstr>
      <vt:lpstr>Paul’s Last Words,  “Come Before Winter”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273</cp:revision>
  <cp:lastPrinted>2017-07-02T12:30:39Z</cp:lastPrinted>
  <dcterms:created xsi:type="dcterms:W3CDTF">2016-03-27T21:00:01Z</dcterms:created>
  <dcterms:modified xsi:type="dcterms:W3CDTF">2017-09-18T15:41:31Z</dcterms:modified>
</cp:coreProperties>
</file>