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256" r:id="rId2"/>
    <p:sldId id="372" r:id="rId3"/>
    <p:sldId id="257" r:id="rId4"/>
    <p:sldId id="397" r:id="rId5"/>
    <p:sldId id="375" r:id="rId6"/>
    <p:sldId id="411" r:id="rId7"/>
    <p:sldId id="334"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21" autoAdjust="0"/>
    <p:restoredTop sz="94660"/>
  </p:normalViewPr>
  <p:slideViewPr>
    <p:cSldViewPr snapToGrid="0">
      <p:cViewPr varScale="1">
        <p:scale>
          <a:sx n="106" d="100"/>
          <a:sy n="106" d="100"/>
        </p:scale>
        <p:origin x="1992" y="114"/>
      </p:cViewPr>
      <p:guideLst/>
    </p:cSldViewPr>
  </p:slideViewPr>
  <p:notesTextViewPr>
    <p:cViewPr>
      <p:scale>
        <a:sx n="1" d="1"/>
        <a:sy n="1" d="1"/>
      </p:scale>
      <p:origin x="0" y="0"/>
    </p:cViewPr>
  </p:notesTextViewPr>
  <p:notesViewPr>
    <p:cSldViewPr snapToGrid="0">
      <p:cViewPr varScale="1">
        <p:scale>
          <a:sx n="87" d="100"/>
          <a:sy n="87" d="100"/>
        </p:scale>
        <p:origin x="35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7088CC-3600-4169-8146-0F2ABCC828CE}" type="datetimeFigureOut">
              <a:rPr lang="en-US" smtClean="0"/>
              <a:t>6/5/2017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086C18-B155-4EBA-A368-CF2047EB1C0F}" type="slidenum">
              <a:rPr lang="en-US" smtClean="0"/>
              <a:t>‹#›</a:t>
            </a:fld>
            <a:endParaRPr lang="en-US"/>
          </a:p>
        </p:txBody>
      </p:sp>
    </p:spTree>
    <p:extLst>
      <p:ext uri="{BB962C8B-B14F-4D97-AF65-F5344CB8AC3E}">
        <p14:creationId xmlns:p14="http://schemas.microsoft.com/office/powerpoint/2010/main" val="3487491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052129-3468-4436-ABBC-514DD25AF8EF}" type="datetimeFigureOut">
              <a:rPr lang="en-US" smtClean="0"/>
              <a:t>6/5/2017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E01CDB-DDC0-490D-959A-E6A548D12D3F}" type="slidenum">
              <a:rPr lang="en-US" smtClean="0"/>
              <a:t>‹#›</a:t>
            </a:fld>
            <a:endParaRPr lang="en-US"/>
          </a:p>
        </p:txBody>
      </p:sp>
    </p:spTree>
    <p:extLst>
      <p:ext uri="{BB962C8B-B14F-4D97-AF65-F5344CB8AC3E}">
        <p14:creationId xmlns:p14="http://schemas.microsoft.com/office/powerpoint/2010/main" val="779170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44729" y="357591"/>
            <a:ext cx="8250383" cy="3324947"/>
          </a:xfrm>
        </p:spPr>
        <p:txBody>
          <a:bodyPr anchor="ctr" anchorCtr="0"/>
          <a:lstStyle>
            <a:lvl1pPr algn="ctr">
              <a:defRPr sz="6000" b="1">
                <a:solidFill>
                  <a:srgbClr val="002060"/>
                </a:solidFill>
                <a:effectLst>
                  <a:outerShdw blurRad="50800" dist="25400" dir="2700000" algn="ctr" rotWithShape="0">
                    <a:schemeClr val="tx1"/>
                  </a:outerShdw>
                </a:effectLst>
                <a:latin typeface="Cambria" panose="020405030504060302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829694"/>
            <a:ext cx="6858000" cy="428105"/>
          </a:xfrm>
        </p:spPr>
        <p:txBody>
          <a:bodyPr>
            <a:no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617324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6F6F27-F830-40C9-8229-650B19F08CB6}"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1660909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6F6F27-F830-40C9-8229-650B19F08CB6}"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3011496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41069" y="87631"/>
            <a:ext cx="8695113" cy="779462"/>
          </a:xfrm>
        </p:spPr>
        <p:txBody>
          <a:bodyPr/>
          <a:lstStyle>
            <a:lvl1pPr algn="ctr">
              <a:defRPr b="1">
                <a:solidFill>
                  <a:srgbClr val="002060"/>
                </a:solidFill>
                <a:effectLst>
                  <a:outerShdw blurRad="50800" dist="25400" dir="2700000" algn="ctr" rotWithShape="0">
                    <a:schemeClr val="tx1"/>
                  </a:outerShdw>
                </a:effectLst>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15883" y="980902"/>
            <a:ext cx="8744989" cy="5694218"/>
          </a:xfrm>
        </p:spPr>
        <p:txBody>
          <a:bodyPr/>
          <a:lstStyle>
            <a:lvl1pPr>
              <a:defRPr b="1"/>
            </a:lvl1pPr>
            <a:lvl2pPr marL="515938" indent="-228600">
              <a:buFont typeface="Calibri" panose="020F0502020204030204" pitchFamily="34" charset="0"/>
              <a:buChar char="−"/>
              <a:defRPr b="1"/>
            </a:lvl2pPr>
            <a:lvl3pPr marL="855663" indent="-228600">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438466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6F6F27-F830-40C9-8229-650B19F08CB6}"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1643593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6F6F27-F830-40C9-8229-650B19F08CB6}" type="datetimeFigureOut">
              <a:rPr lang="en-US" smtClean="0"/>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139016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6F6F27-F830-40C9-8229-650B19F08CB6}" type="datetimeFigureOut">
              <a:rPr lang="en-US" smtClean="0"/>
              <a:t>6/5/2017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1737475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F6F6F27-F830-40C9-8229-650B19F08CB6}" type="datetimeFigureOut">
              <a:rPr lang="en-US" smtClean="0"/>
              <a:t>6/5/2017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246605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F6F27-F830-40C9-8229-650B19F08CB6}" type="datetimeFigureOut">
              <a:rPr lang="en-US" smtClean="0"/>
              <a:t>6/5/2017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223092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F6F27-F830-40C9-8229-650B19F08CB6}" type="datetimeFigureOut">
              <a:rPr lang="en-US" smtClean="0"/>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1644049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F6F27-F830-40C9-8229-650B19F08CB6}" type="datetimeFigureOut">
              <a:rPr lang="en-US" smtClean="0"/>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1628857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F6F27-F830-40C9-8229-650B19F08CB6}" type="datetimeFigureOut">
              <a:rPr lang="en-US" smtClean="0"/>
              <a:t>6/5/2017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B070DD-9E77-4EF5-B8C7-8CE459DCC3AF}" type="slidenum">
              <a:rPr lang="en-US" smtClean="0"/>
              <a:t>‹#›</a:t>
            </a:fld>
            <a:endParaRPr lang="en-US"/>
          </a:p>
        </p:txBody>
      </p:sp>
    </p:spTree>
    <p:extLst>
      <p:ext uri="{BB962C8B-B14F-4D97-AF65-F5344CB8AC3E}">
        <p14:creationId xmlns:p14="http://schemas.microsoft.com/office/powerpoint/2010/main" val="2967070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1 Peter 2:18-20</a:t>
            </a:r>
            <a:endParaRPr lang="en-US" dirty="0"/>
          </a:p>
        </p:txBody>
      </p:sp>
      <p:sp>
        <p:nvSpPr>
          <p:cNvPr id="4" name="Title 3"/>
          <p:cNvSpPr>
            <a:spLocks noGrp="1"/>
          </p:cNvSpPr>
          <p:nvPr>
            <p:ph type="ctrTitle"/>
          </p:nvPr>
        </p:nvSpPr>
        <p:spPr/>
        <p:txBody>
          <a:bodyPr/>
          <a:lstStyle/>
          <a:p>
            <a:r>
              <a:rPr lang="en-US" dirty="0"/>
              <a:t>Instructions for 21</a:t>
            </a:r>
            <a:r>
              <a:rPr lang="en-US" baseline="30000" dirty="0"/>
              <a:t>st</a:t>
            </a:r>
            <a:r>
              <a:rPr lang="en-US" dirty="0"/>
              <a:t> Century Slaves</a:t>
            </a:r>
          </a:p>
        </p:txBody>
      </p:sp>
    </p:spTree>
    <p:extLst>
      <p:ext uri="{BB962C8B-B14F-4D97-AF65-F5344CB8AC3E}">
        <p14:creationId xmlns:p14="http://schemas.microsoft.com/office/powerpoint/2010/main" val="291951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3" y="0"/>
            <a:ext cx="8695113" cy="779462"/>
          </a:xfrm>
        </p:spPr>
        <p:txBody>
          <a:bodyPr>
            <a:normAutofit/>
          </a:bodyPr>
          <a:lstStyle/>
          <a:p>
            <a:pPr>
              <a:lnSpc>
                <a:spcPct val="100000"/>
              </a:lnSpc>
            </a:pPr>
            <a:r>
              <a:rPr lang="en-US" sz="3200" dirty="0" smtClean="0"/>
              <a:t>Instructions for 1</a:t>
            </a:r>
            <a:r>
              <a:rPr lang="en-US" sz="3200" baseline="30000" dirty="0" smtClean="0"/>
              <a:t>st</a:t>
            </a:r>
            <a:r>
              <a:rPr lang="en-US" sz="3200" dirty="0" smtClean="0"/>
              <a:t> &amp; 21</a:t>
            </a:r>
            <a:r>
              <a:rPr lang="en-US" sz="3200" baseline="30000" dirty="0" smtClean="0"/>
              <a:t>st</a:t>
            </a:r>
            <a:r>
              <a:rPr lang="en-US" sz="3200" dirty="0" smtClean="0"/>
              <a:t> Century “Slaves”                                        </a:t>
            </a:r>
            <a:endParaRPr lang="en-US" sz="3200" dirty="0"/>
          </a:p>
        </p:txBody>
      </p:sp>
      <p:sp>
        <p:nvSpPr>
          <p:cNvPr id="3" name="Content Placeholder 2"/>
          <p:cNvSpPr>
            <a:spLocks noGrp="1"/>
          </p:cNvSpPr>
          <p:nvPr>
            <p:ph idx="1"/>
          </p:nvPr>
        </p:nvSpPr>
        <p:spPr>
          <a:xfrm>
            <a:off x="152401" y="635462"/>
            <a:ext cx="8966200" cy="5694218"/>
          </a:xfrm>
        </p:spPr>
        <p:txBody>
          <a:bodyPr>
            <a:noAutofit/>
          </a:bodyPr>
          <a:lstStyle/>
          <a:p>
            <a:pPr algn="just"/>
            <a:r>
              <a:rPr lang="en-US" sz="2400" dirty="0" smtClean="0"/>
              <a:t>  18  </a:t>
            </a:r>
            <a:r>
              <a:rPr lang="en-US" sz="2400" dirty="0"/>
              <a:t>Servants, be submissive to your masters with all fear, not only to the good and gentle, but also to the harsh. </a:t>
            </a:r>
          </a:p>
          <a:p>
            <a:pPr algn="just"/>
            <a:r>
              <a:rPr lang="en-US" sz="2400" dirty="0" smtClean="0"/>
              <a:t>  19  </a:t>
            </a:r>
            <a:r>
              <a:rPr lang="en-US" sz="2400" dirty="0"/>
              <a:t>For this is commendable, if because of conscience toward God one endures grief, suffering wrongfully. </a:t>
            </a:r>
          </a:p>
          <a:p>
            <a:pPr algn="just"/>
            <a:r>
              <a:rPr lang="en-US" sz="2400" dirty="0" smtClean="0"/>
              <a:t>  20  </a:t>
            </a:r>
            <a:r>
              <a:rPr lang="en-US" sz="2400" dirty="0"/>
              <a:t>For what credit is it if, when you are beaten for your faults, you take it patiently? But when you do good and suffer, if you take it patiently, this is commendable before God</a:t>
            </a:r>
            <a:r>
              <a:rPr lang="en-US" sz="2400" dirty="0" smtClean="0"/>
              <a:t>.</a:t>
            </a:r>
          </a:p>
          <a:p>
            <a:pPr marL="0" indent="0" algn="just">
              <a:buNone/>
            </a:pPr>
            <a:r>
              <a:rPr lang="en-US" sz="2400" dirty="0"/>
              <a:t>	</a:t>
            </a:r>
            <a:r>
              <a:rPr lang="en-US" sz="2400" dirty="0" smtClean="0"/>
              <a:t>				1 Peter 2:18-20</a:t>
            </a:r>
            <a:endParaRPr lang="en-US" sz="1400" dirty="0" smtClean="0"/>
          </a:p>
        </p:txBody>
      </p:sp>
    </p:spTree>
    <p:extLst>
      <p:ext uri="{BB962C8B-B14F-4D97-AF65-F5344CB8AC3E}">
        <p14:creationId xmlns:p14="http://schemas.microsoft.com/office/powerpoint/2010/main" val="2005476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3" y="0"/>
            <a:ext cx="8695113" cy="779462"/>
          </a:xfrm>
        </p:spPr>
        <p:txBody>
          <a:bodyPr>
            <a:normAutofit/>
          </a:bodyPr>
          <a:lstStyle/>
          <a:p>
            <a:pPr algn="l">
              <a:lnSpc>
                <a:spcPct val="100000"/>
              </a:lnSpc>
            </a:pPr>
            <a:r>
              <a:rPr lang="en-US" sz="3200" dirty="0" smtClean="0"/>
              <a:t>             Introduction: Slavery in the Bible</a:t>
            </a:r>
            <a:endParaRPr lang="en-US" sz="3200" dirty="0"/>
          </a:p>
        </p:txBody>
      </p:sp>
      <p:sp>
        <p:nvSpPr>
          <p:cNvPr id="3" name="TextBox 2"/>
          <p:cNvSpPr txBox="1"/>
          <p:nvPr/>
        </p:nvSpPr>
        <p:spPr>
          <a:xfrm>
            <a:off x="257463" y="777240"/>
            <a:ext cx="8569037" cy="2308324"/>
          </a:xfrm>
          <a:prstGeom prst="rect">
            <a:avLst/>
          </a:prstGeom>
          <a:noFill/>
        </p:spPr>
        <p:txBody>
          <a:bodyPr wrap="square" rtlCol="0">
            <a:spAutoFit/>
          </a:bodyPr>
          <a:lstStyle/>
          <a:p>
            <a:pPr marL="742950" lvl="1" indent="-285750">
              <a:buFont typeface="Arial" panose="020B0604020202020204" pitchFamily="34" charset="0"/>
              <a:buChar char="•"/>
            </a:pPr>
            <a:r>
              <a:rPr lang="en-US" sz="2400" b="1" dirty="0" smtClean="0"/>
              <a:t>We tend to judge slavery by history of American slavery</a:t>
            </a:r>
          </a:p>
          <a:p>
            <a:pPr marL="742950" lvl="1" indent="-285750">
              <a:buFont typeface="Arial" panose="020B0604020202020204" pitchFamily="34" charset="0"/>
              <a:buChar char="•"/>
            </a:pPr>
            <a:r>
              <a:rPr lang="en-US" sz="2400" b="1" dirty="0" smtClean="0"/>
              <a:t>Consider Jewish slavery Exo. 21:6: “Pierce my ear . . .”</a:t>
            </a:r>
          </a:p>
          <a:p>
            <a:pPr marL="742950" lvl="1" indent="-285750">
              <a:buFont typeface="Arial" panose="020B0604020202020204" pitchFamily="34" charset="0"/>
              <a:buChar char="•"/>
            </a:pPr>
            <a:r>
              <a:rPr lang="en-US" sz="2400" b="1" dirty="0" smtClean="0"/>
              <a:t>Consider that we are slaves (bondservants) to Jesus</a:t>
            </a:r>
          </a:p>
          <a:p>
            <a:pPr marL="742950" lvl="1" indent="-285750">
              <a:buFont typeface="Arial" panose="020B0604020202020204" pitchFamily="34" charset="0"/>
              <a:buChar char="•"/>
            </a:pPr>
            <a:r>
              <a:rPr lang="en-US" sz="2400" b="1" dirty="0" smtClean="0"/>
              <a:t>Consider Philemon &amp; instructions to  Christian slave owners</a:t>
            </a:r>
          </a:p>
          <a:p>
            <a:pPr marL="742950" lvl="1" indent="-285750">
              <a:buFont typeface="Arial" panose="020B0604020202020204" pitchFamily="34" charset="0"/>
              <a:buChar char="•"/>
            </a:pPr>
            <a:r>
              <a:rPr lang="en-US" sz="2400" b="1" dirty="0" smtClean="0"/>
              <a:t>Most 1</a:t>
            </a:r>
            <a:r>
              <a:rPr lang="en-US" sz="2400" b="1" baseline="30000" dirty="0" smtClean="0"/>
              <a:t>st</a:t>
            </a:r>
            <a:r>
              <a:rPr lang="en-US" sz="2400" b="1" dirty="0" smtClean="0"/>
              <a:t> century slave owners were evil</a:t>
            </a:r>
          </a:p>
          <a:p>
            <a:pPr marL="742950" lvl="1" indent="-285750">
              <a:buFont typeface="Arial" panose="020B0604020202020204" pitchFamily="34" charset="0"/>
              <a:buChar char="•"/>
            </a:pPr>
            <a:r>
              <a:rPr lang="en-US" sz="2400" b="1" dirty="0" smtClean="0"/>
              <a:t>How should a Christian slave see his pagan owner </a:t>
            </a:r>
            <a:endParaRPr lang="en-US" dirty="0"/>
          </a:p>
        </p:txBody>
      </p:sp>
    </p:spTree>
    <p:extLst>
      <p:ext uri="{BB962C8B-B14F-4D97-AF65-F5344CB8AC3E}">
        <p14:creationId xmlns:p14="http://schemas.microsoft.com/office/powerpoint/2010/main" val="1129335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3" y="0"/>
            <a:ext cx="8695113" cy="779462"/>
          </a:xfrm>
        </p:spPr>
        <p:txBody>
          <a:bodyPr>
            <a:normAutofit/>
          </a:bodyPr>
          <a:lstStyle/>
          <a:p>
            <a:pPr algn="l">
              <a:lnSpc>
                <a:spcPct val="100000"/>
              </a:lnSpc>
            </a:pPr>
            <a:r>
              <a:rPr lang="en-US" sz="3200" dirty="0" smtClean="0"/>
              <a:t>             Instructions for 1</a:t>
            </a:r>
            <a:r>
              <a:rPr lang="en-US" sz="3200" baseline="30000" dirty="0" smtClean="0"/>
              <a:t>st</a:t>
            </a:r>
            <a:r>
              <a:rPr lang="en-US" sz="3200" dirty="0" smtClean="0"/>
              <a:t> Century “Slaves”                                        </a:t>
            </a:r>
            <a:endParaRPr lang="en-US" sz="3200" dirty="0"/>
          </a:p>
        </p:txBody>
      </p:sp>
      <p:sp>
        <p:nvSpPr>
          <p:cNvPr id="3" name="Content Placeholder 2"/>
          <p:cNvSpPr>
            <a:spLocks noGrp="1"/>
          </p:cNvSpPr>
          <p:nvPr>
            <p:ph idx="1"/>
          </p:nvPr>
        </p:nvSpPr>
        <p:spPr>
          <a:xfrm>
            <a:off x="231615" y="635462"/>
            <a:ext cx="8912385" cy="5694218"/>
          </a:xfrm>
        </p:spPr>
        <p:txBody>
          <a:bodyPr>
            <a:noAutofit/>
          </a:bodyPr>
          <a:lstStyle/>
          <a:p>
            <a:pPr algn="just"/>
            <a:r>
              <a:rPr lang="en-US" sz="2400" dirty="0" smtClean="0"/>
              <a:t>  18  </a:t>
            </a:r>
            <a:r>
              <a:rPr lang="en-US" sz="2400" dirty="0"/>
              <a:t>Servants, be submissive to your masters with all fear, not only to the good and gentle, but also to the </a:t>
            </a:r>
            <a:r>
              <a:rPr lang="en-US" sz="2400" dirty="0" smtClean="0"/>
              <a:t>harsh</a:t>
            </a:r>
          </a:p>
          <a:p>
            <a:pPr lvl="1" algn="just">
              <a:buFont typeface="Wingdings" panose="05000000000000000000" pitchFamily="2" charset="2"/>
              <a:buChar char="§"/>
            </a:pPr>
            <a:r>
              <a:rPr lang="en-US" sz="2000" dirty="0" smtClean="0"/>
              <a:t>Be submissive</a:t>
            </a:r>
          </a:p>
          <a:p>
            <a:pPr lvl="1" algn="just">
              <a:buFont typeface="Wingdings" panose="05000000000000000000" pitchFamily="2" charset="2"/>
              <a:buChar char="§"/>
            </a:pPr>
            <a:r>
              <a:rPr lang="en-US" sz="2000" dirty="0" smtClean="0"/>
              <a:t>Fear them</a:t>
            </a:r>
          </a:p>
          <a:p>
            <a:pPr lvl="1" algn="just">
              <a:buFont typeface="Wingdings" panose="05000000000000000000" pitchFamily="2" charset="2"/>
              <a:buChar char="§"/>
            </a:pPr>
            <a:r>
              <a:rPr lang="en-US" sz="2000" dirty="0" smtClean="0"/>
              <a:t>Even the cruel ones</a:t>
            </a:r>
          </a:p>
          <a:p>
            <a:pPr lvl="1" algn="just">
              <a:buFont typeface="Wingdings" panose="05000000000000000000" pitchFamily="2" charset="2"/>
              <a:buChar char="§"/>
            </a:pPr>
            <a:r>
              <a:rPr lang="en-US" sz="2000" dirty="0" smtClean="0"/>
              <a:t>Obedient with fear and trembling</a:t>
            </a:r>
          </a:p>
          <a:p>
            <a:pPr lvl="1" algn="just">
              <a:buFont typeface="Wingdings" panose="05000000000000000000" pitchFamily="2" charset="2"/>
              <a:buChar char="§"/>
            </a:pPr>
            <a:r>
              <a:rPr lang="en-US" sz="2000" dirty="0" smtClean="0"/>
              <a:t>Sincerity of heart</a:t>
            </a:r>
          </a:p>
          <a:p>
            <a:pPr lvl="1" algn="just">
              <a:buFont typeface="Wingdings" panose="05000000000000000000" pitchFamily="2" charset="2"/>
              <a:buChar char="§"/>
            </a:pPr>
            <a:r>
              <a:rPr lang="en-US" sz="2000" dirty="0" smtClean="0"/>
              <a:t>Not eye service, men-pleasers</a:t>
            </a:r>
          </a:p>
          <a:p>
            <a:pPr lvl="1" algn="just">
              <a:buFont typeface="Wingdings" panose="05000000000000000000" pitchFamily="2" charset="2"/>
              <a:buChar char="§"/>
            </a:pPr>
            <a:r>
              <a:rPr lang="en-US" sz="2000" dirty="0" smtClean="0"/>
              <a:t>Doing good service as to the Lord</a:t>
            </a:r>
          </a:p>
          <a:p>
            <a:pPr lvl="1" algn="just">
              <a:buFont typeface="Wingdings" panose="05000000000000000000" pitchFamily="2" charset="2"/>
              <a:buChar char="§"/>
            </a:pPr>
            <a:r>
              <a:rPr lang="en-US" sz="2000" dirty="0" smtClean="0"/>
              <a:t>You serve the Lord and he treats all men right</a:t>
            </a:r>
          </a:p>
          <a:p>
            <a:pPr marL="0" indent="0" algn="just">
              <a:buNone/>
            </a:pPr>
            <a:r>
              <a:rPr lang="en-US" sz="2000" dirty="0" smtClean="0"/>
              <a:t>  5  </a:t>
            </a:r>
            <a:r>
              <a:rPr lang="en-US" sz="2000" dirty="0"/>
              <a:t>Bondservants, be obedient to those who are your masters according to the flesh, with fear and trembling, in sincerity of heart, as to Christ; </a:t>
            </a:r>
          </a:p>
          <a:p>
            <a:pPr marL="0" indent="0" algn="just">
              <a:buNone/>
            </a:pPr>
            <a:r>
              <a:rPr lang="en-US" sz="2000" dirty="0" smtClean="0"/>
              <a:t>  6  </a:t>
            </a:r>
            <a:r>
              <a:rPr lang="en-US" sz="2000" dirty="0"/>
              <a:t>not with </a:t>
            </a:r>
            <a:r>
              <a:rPr lang="en-US" sz="2000" dirty="0" err="1"/>
              <a:t>eyeservice</a:t>
            </a:r>
            <a:r>
              <a:rPr lang="en-US" sz="2000" dirty="0"/>
              <a:t>, as men-pleasers, but as bondservants of Christ, doing the will of God from the heart, </a:t>
            </a:r>
          </a:p>
          <a:p>
            <a:pPr marL="0" indent="0" algn="just">
              <a:buNone/>
            </a:pPr>
            <a:r>
              <a:rPr lang="en-US" sz="2000" dirty="0" smtClean="0"/>
              <a:t>  7  </a:t>
            </a:r>
            <a:r>
              <a:rPr lang="en-US" sz="2000" dirty="0"/>
              <a:t>with goodwill doing service, as to the Lord, and not to men, </a:t>
            </a:r>
          </a:p>
          <a:p>
            <a:pPr marL="0" indent="0" algn="just">
              <a:buNone/>
            </a:pPr>
            <a:r>
              <a:rPr lang="en-US" sz="2000" dirty="0" smtClean="0"/>
              <a:t>  8  </a:t>
            </a:r>
            <a:r>
              <a:rPr lang="en-US" sz="2000" dirty="0"/>
              <a:t>knowing that whatever good anyone does, he will receive the same from the Lord, whether he is a slave or </a:t>
            </a:r>
            <a:r>
              <a:rPr lang="en-US" sz="2000" dirty="0" smtClean="0"/>
              <a:t>free.			Eph. 6:5-8</a:t>
            </a:r>
          </a:p>
        </p:txBody>
      </p:sp>
    </p:spTree>
    <p:extLst>
      <p:ext uri="{BB962C8B-B14F-4D97-AF65-F5344CB8AC3E}">
        <p14:creationId xmlns:p14="http://schemas.microsoft.com/office/powerpoint/2010/main" val="1066357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3" y="0"/>
            <a:ext cx="8695113" cy="779462"/>
          </a:xfrm>
        </p:spPr>
        <p:txBody>
          <a:bodyPr>
            <a:normAutofit/>
          </a:bodyPr>
          <a:lstStyle/>
          <a:p>
            <a:pPr algn="l">
              <a:lnSpc>
                <a:spcPct val="100000"/>
              </a:lnSpc>
            </a:pPr>
            <a:r>
              <a:rPr lang="en-US" sz="3200" dirty="0" smtClean="0"/>
              <a:t>             Instructions for 1</a:t>
            </a:r>
            <a:r>
              <a:rPr lang="en-US" sz="3200" baseline="30000" dirty="0" smtClean="0"/>
              <a:t>st</a:t>
            </a:r>
            <a:r>
              <a:rPr lang="en-US" sz="3200" dirty="0" smtClean="0"/>
              <a:t> Century “Slaves”                                        </a:t>
            </a:r>
            <a:endParaRPr lang="en-US" sz="3200" dirty="0"/>
          </a:p>
        </p:txBody>
      </p:sp>
      <p:sp>
        <p:nvSpPr>
          <p:cNvPr id="3" name="Content Placeholder 2"/>
          <p:cNvSpPr>
            <a:spLocks noGrp="1"/>
          </p:cNvSpPr>
          <p:nvPr>
            <p:ph idx="1"/>
          </p:nvPr>
        </p:nvSpPr>
        <p:spPr>
          <a:xfrm>
            <a:off x="231615" y="635462"/>
            <a:ext cx="8912385" cy="5694218"/>
          </a:xfrm>
        </p:spPr>
        <p:txBody>
          <a:bodyPr>
            <a:noAutofit/>
          </a:bodyPr>
          <a:lstStyle/>
          <a:p>
            <a:pPr algn="just"/>
            <a:r>
              <a:rPr lang="en-US" sz="2400" dirty="0" smtClean="0"/>
              <a:t>  18  </a:t>
            </a:r>
            <a:r>
              <a:rPr lang="en-US" sz="2400" dirty="0"/>
              <a:t>Servants, be submissive to your masters with all fear, not only to the good and gentle, but also to the harsh. </a:t>
            </a:r>
          </a:p>
          <a:p>
            <a:pPr algn="just"/>
            <a:r>
              <a:rPr lang="en-US" sz="2400" dirty="0" smtClean="0"/>
              <a:t>  19  </a:t>
            </a:r>
            <a:r>
              <a:rPr lang="en-US" sz="2400" dirty="0"/>
              <a:t>For this is commendable, if because of conscience toward God one endures grief, suffering wrongfully</a:t>
            </a:r>
            <a:r>
              <a:rPr lang="en-US" sz="2400" dirty="0" smtClean="0"/>
              <a:t>.</a:t>
            </a:r>
          </a:p>
          <a:p>
            <a:pPr algn="just"/>
            <a:r>
              <a:rPr lang="en-US" sz="2400" dirty="0" smtClean="0"/>
              <a:t> 20  </a:t>
            </a:r>
            <a:r>
              <a:rPr lang="en-US" sz="2400" dirty="0"/>
              <a:t>For what credit is it if, when you are beaten for your faults, you take it patiently? But when you do good and suffer, if you take it patiently, this is commendable before God</a:t>
            </a:r>
            <a:r>
              <a:rPr lang="en-US" sz="2400" dirty="0" smtClean="0"/>
              <a:t>.</a:t>
            </a:r>
          </a:p>
          <a:p>
            <a:pPr algn="just"/>
            <a:r>
              <a:rPr lang="en-US" sz="2400" dirty="0"/>
              <a:t>	</a:t>
            </a:r>
            <a:r>
              <a:rPr lang="en-US" sz="2400" dirty="0" smtClean="0"/>
              <a:t>				1 Peter 2:18-20</a:t>
            </a:r>
            <a:endParaRPr lang="en-US" sz="2400" dirty="0"/>
          </a:p>
          <a:p>
            <a:pPr lvl="1" algn="just">
              <a:buFont typeface="Wingdings" panose="05000000000000000000" pitchFamily="2" charset="2"/>
              <a:buChar char="§"/>
            </a:pPr>
            <a:r>
              <a:rPr lang="en-US" sz="2000" dirty="0"/>
              <a:t>Follow your conscience—it says endure and suffer</a:t>
            </a:r>
          </a:p>
          <a:p>
            <a:pPr lvl="1" algn="just">
              <a:buFont typeface="Wingdings" panose="05000000000000000000" pitchFamily="2" charset="2"/>
              <a:buChar char="§"/>
            </a:pPr>
            <a:r>
              <a:rPr lang="en-US" sz="2000" dirty="0"/>
              <a:t>Do evil and expect being beaten vs. doing good before God </a:t>
            </a:r>
          </a:p>
          <a:p>
            <a:pPr marL="0" indent="0" algn="just">
              <a:buNone/>
            </a:pPr>
            <a:endParaRPr lang="en-US" sz="1400" dirty="0" smtClean="0"/>
          </a:p>
        </p:txBody>
      </p:sp>
    </p:spTree>
    <p:extLst>
      <p:ext uri="{BB962C8B-B14F-4D97-AF65-F5344CB8AC3E}">
        <p14:creationId xmlns:p14="http://schemas.microsoft.com/office/powerpoint/2010/main" val="2121714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3" y="0"/>
            <a:ext cx="8695113" cy="779462"/>
          </a:xfrm>
        </p:spPr>
        <p:txBody>
          <a:bodyPr>
            <a:normAutofit/>
          </a:bodyPr>
          <a:lstStyle/>
          <a:p>
            <a:pPr algn="l">
              <a:lnSpc>
                <a:spcPct val="100000"/>
              </a:lnSpc>
            </a:pPr>
            <a:r>
              <a:rPr lang="en-US" sz="3200" dirty="0" smtClean="0"/>
              <a:t>           Application to 21</a:t>
            </a:r>
            <a:r>
              <a:rPr lang="en-US" sz="3200" baseline="30000" dirty="0" smtClean="0"/>
              <a:t>st</a:t>
            </a:r>
            <a:r>
              <a:rPr lang="en-US" sz="3200" dirty="0" smtClean="0"/>
              <a:t> Century “Slaves”</a:t>
            </a:r>
            <a:endParaRPr lang="en-US" sz="3200" dirty="0"/>
          </a:p>
        </p:txBody>
      </p:sp>
      <p:sp>
        <p:nvSpPr>
          <p:cNvPr id="3" name="TextBox 2"/>
          <p:cNvSpPr txBox="1"/>
          <p:nvPr/>
        </p:nvSpPr>
        <p:spPr>
          <a:xfrm>
            <a:off x="270163" y="777240"/>
            <a:ext cx="8569037" cy="3416320"/>
          </a:xfrm>
          <a:prstGeom prst="rect">
            <a:avLst/>
          </a:prstGeom>
          <a:noFill/>
        </p:spPr>
        <p:txBody>
          <a:bodyPr wrap="square" rtlCol="0">
            <a:spAutoFit/>
          </a:bodyPr>
          <a:lstStyle/>
          <a:p>
            <a:pPr marL="742950" lvl="1" indent="-285750">
              <a:buFont typeface="Arial" panose="020B0604020202020204" pitchFamily="34" charset="0"/>
              <a:buChar char="•"/>
            </a:pPr>
            <a:r>
              <a:rPr lang="en-US" sz="2400" b="1" dirty="0" smtClean="0"/>
              <a:t>You are a bonded servant for 40-50 hours each week</a:t>
            </a:r>
          </a:p>
          <a:p>
            <a:pPr marL="742950" lvl="1" indent="-285750">
              <a:buFont typeface="Arial" panose="020B0604020202020204" pitchFamily="34" charset="0"/>
              <a:buChar char="•"/>
            </a:pPr>
            <a:r>
              <a:rPr lang="en-US" sz="2400" b="1" dirty="0" smtClean="0"/>
              <a:t>Obey, be submissive to them</a:t>
            </a:r>
          </a:p>
          <a:p>
            <a:pPr marL="742950" lvl="1" indent="-285750">
              <a:buFont typeface="Arial" panose="020B0604020202020204" pitchFamily="34" charset="0"/>
              <a:buChar char="•"/>
            </a:pPr>
            <a:r>
              <a:rPr lang="en-US" sz="2400" b="1" dirty="0" smtClean="0"/>
              <a:t>Even to those who are unfair</a:t>
            </a:r>
          </a:p>
          <a:p>
            <a:pPr marL="742950" lvl="1" indent="-285750">
              <a:buFont typeface="Arial" panose="020B0604020202020204" pitchFamily="34" charset="0"/>
              <a:buChar char="•"/>
            </a:pPr>
            <a:r>
              <a:rPr lang="en-US" sz="2400" b="1" dirty="0" smtClean="0"/>
              <a:t>Do what they say, with fear and trembling</a:t>
            </a:r>
          </a:p>
          <a:p>
            <a:pPr marL="742950" lvl="1" indent="-285750">
              <a:buFont typeface="Arial" panose="020B0604020202020204" pitchFamily="34" charset="0"/>
              <a:buChar char="•"/>
            </a:pPr>
            <a:r>
              <a:rPr lang="en-US" sz="2400" b="1" dirty="0" smtClean="0"/>
              <a:t>Do what you do with sincerity of heart (may pay dividends)</a:t>
            </a:r>
          </a:p>
          <a:p>
            <a:pPr marL="742950" lvl="1" indent="-285750">
              <a:buFont typeface="Arial" panose="020B0604020202020204" pitchFamily="34" charset="0"/>
              <a:buChar char="•"/>
            </a:pPr>
            <a:r>
              <a:rPr lang="en-US" sz="2400" b="1" dirty="0" smtClean="0"/>
              <a:t>Follow you conscience—remember one important thing</a:t>
            </a:r>
          </a:p>
          <a:p>
            <a:pPr marL="742950" lvl="1" indent="-285750">
              <a:buFont typeface="Arial" panose="020B0604020202020204" pitchFamily="34" charset="0"/>
              <a:buChar char="•"/>
            </a:pPr>
            <a:r>
              <a:rPr lang="en-US" sz="2400" b="1" dirty="0" smtClean="0"/>
              <a:t>Do NOT be an eye servant, “boss” pleasers</a:t>
            </a:r>
          </a:p>
          <a:p>
            <a:pPr marL="742950" lvl="1" indent="-285750">
              <a:buFont typeface="Arial" panose="020B0604020202020204" pitchFamily="34" charset="0"/>
              <a:buChar char="•"/>
            </a:pPr>
            <a:r>
              <a:rPr lang="en-US" sz="2400" b="1" dirty="0" smtClean="0"/>
              <a:t>Serve Him like you would serve Christ: “as unto the Lord”</a:t>
            </a:r>
          </a:p>
          <a:p>
            <a:pPr marL="742950" lvl="1" indent="-285750">
              <a:buFont typeface="Arial" panose="020B0604020202020204" pitchFamily="34" charset="0"/>
              <a:buChar char="•"/>
            </a:pPr>
            <a:r>
              <a:rPr lang="en-US" sz="2400" b="1" dirty="0" smtClean="0"/>
              <a:t>You will have justice—God will reward you</a:t>
            </a:r>
            <a:endParaRPr lang="en-US" dirty="0"/>
          </a:p>
        </p:txBody>
      </p:sp>
    </p:spTree>
    <p:extLst>
      <p:ext uri="{BB962C8B-B14F-4D97-AF65-F5344CB8AC3E}">
        <p14:creationId xmlns:p14="http://schemas.microsoft.com/office/powerpoint/2010/main" val="1142323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040" y="527539"/>
            <a:ext cx="8435713" cy="5906514"/>
          </a:xfrm>
        </p:spPr>
        <p:txBody>
          <a:bodyPr>
            <a:normAutofit/>
          </a:bodyPr>
          <a:lstStyle/>
          <a:p>
            <a:pPr indent="0" algn="ctr">
              <a:spcBef>
                <a:spcPts val="0"/>
              </a:spcBef>
              <a:spcAft>
                <a:spcPts val="1500"/>
              </a:spcAft>
              <a:buNone/>
            </a:pPr>
            <a:r>
              <a:rPr lang="en-US" sz="4200" b="1" dirty="0" smtClean="0"/>
              <a:t>Becoming The Bondservant of Jesus</a:t>
            </a:r>
          </a:p>
          <a:p>
            <a:pPr marL="685800" indent="-457200">
              <a:spcBef>
                <a:spcPts val="0"/>
              </a:spcBef>
              <a:spcAft>
                <a:spcPts val="1500"/>
              </a:spcAft>
            </a:pPr>
            <a:r>
              <a:rPr lang="en-US" sz="3600" b="1" dirty="0" smtClean="0"/>
              <a:t>Believe</a:t>
            </a:r>
            <a:r>
              <a:rPr lang="en-US" sz="3600" b="1" dirty="0"/>
              <a:t>				</a:t>
            </a:r>
            <a:r>
              <a:rPr lang="en-US" sz="3600" b="1" dirty="0" smtClean="0"/>
              <a:t>Mark 16:16</a:t>
            </a:r>
            <a:endParaRPr lang="en-US" sz="3600" b="1" dirty="0"/>
          </a:p>
          <a:p>
            <a:pPr marL="457200">
              <a:spcBef>
                <a:spcPts val="0"/>
              </a:spcBef>
              <a:spcAft>
                <a:spcPts val="1500"/>
              </a:spcAft>
            </a:pPr>
            <a:r>
              <a:rPr lang="en-US" sz="3600" b="1" dirty="0" smtClean="0"/>
              <a:t>  Repent				Luke 13:3</a:t>
            </a:r>
          </a:p>
          <a:p>
            <a:pPr marL="457200">
              <a:spcBef>
                <a:spcPts val="0"/>
              </a:spcBef>
              <a:spcAft>
                <a:spcPts val="1500"/>
              </a:spcAft>
            </a:pPr>
            <a:r>
              <a:rPr lang="en-US" sz="3600" b="1" dirty="0" smtClean="0"/>
              <a:t>  Confess </a:t>
            </a:r>
            <a:r>
              <a:rPr lang="en-US" sz="3600" b="1" dirty="0"/>
              <a:t>Faith			Rom. </a:t>
            </a:r>
            <a:r>
              <a:rPr lang="en-US" sz="3600" b="1" dirty="0" smtClean="0"/>
              <a:t>10:9</a:t>
            </a:r>
            <a:endParaRPr lang="en-US" sz="3600" b="1" dirty="0"/>
          </a:p>
          <a:p>
            <a:pPr marL="457200">
              <a:spcBef>
                <a:spcPts val="0"/>
              </a:spcBef>
              <a:spcAft>
                <a:spcPts val="1500"/>
              </a:spcAft>
            </a:pPr>
            <a:r>
              <a:rPr lang="en-US" sz="3600" b="1" dirty="0" smtClean="0"/>
              <a:t>  Be </a:t>
            </a:r>
            <a:r>
              <a:rPr lang="en-US" sz="3600" b="1" dirty="0"/>
              <a:t>Baptized Into Him	</a:t>
            </a:r>
            <a:r>
              <a:rPr lang="en-US" sz="3600" b="1" dirty="0" smtClean="0"/>
              <a:t>Rom. 6:3-4</a:t>
            </a:r>
            <a:endParaRPr lang="en-US" sz="3600" b="1" dirty="0"/>
          </a:p>
          <a:p>
            <a:pPr marL="457200" indent="-404813" algn="ctr">
              <a:spcBef>
                <a:spcPts val="0"/>
              </a:spcBef>
              <a:spcAft>
                <a:spcPts val="1500"/>
              </a:spcAft>
              <a:buNone/>
            </a:pPr>
            <a:r>
              <a:rPr lang="en-US" sz="3500" b="1" i="1" dirty="0" smtClean="0">
                <a:solidFill>
                  <a:srgbClr val="996633"/>
                </a:solidFill>
              </a:rPr>
              <a:t>Added to His church, His body, His kingdom</a:t>
            </a:r>
            <a:r>
              <a:rPr lang="en-US" sz="3500" b="1" dirty="0" smtClean="0">
                <a:solidFill>
                  <a:srgbClr val="FFFF00"/>
                </a:solidFill>
              </a:rPr>
              <a:t> </a:t>
            </a:r>
            <a:endParaRPr lang="en-US" sz="3600" b="1" dirty="0">
              <a:solidFill>
                <a:srgbClr val="FFFF00"/>
              </a:solidFill>
            </a:endParaRPr>
          </a:p>
          <a:p>
            <a:pPr marL="457200">
              <a:spcBef>
                <a:spcPts val="0"/>
              </a:spcBef>
              <a:spcAft>
                <a:spcPts val="1500"/>
              </a:spcAft>
            </a:pPr>
            <a:r>
              <a:rPr lang="en-US" sz="3600" b="1" dirty="0" smtClean="0"/>
              <a:t>  Be Faithful until death</a:t>
            </a:r>
            <a:r>
              <a:rPr lang="en-US" sz="3600" b="1" dirty="0"/>
              <a:t>	</a:t>
            </a:r>
            <a:r>
              <a:rPr lang="en-US" sz="3600" b="1" dirty="0" smtClean="0"/>
              <a:t>Rev</a:t>
            </a:r>
            <a:r>
              <a:rPr lang="en-US" sz="3600" b="1" dirty="0"/>
              <a:t>. 2:10</a:t>
            </a:r>
          </a:p>
        </p:txBody>
      </p:sp>
    </p:spTree>
    <p:extLst>
      <p:ext uri="{BB962C8B-B14F-4D97-AF65-F5344CB8AC3E}">
        <p14:creationId xmlns:p14="http://schemas.microsoft.com/office/powerpoint/2010/main" val="15780091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1204</TotalTime>
  <Words>534</Words>
  <Application>Microsoft Office PowerPoint</Application>
  <PresentationFormat>On-screen Show (4:3)</PresentationFormat>
  <Paragraphs>52</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Cambria</vt:lpstr>
      <vt:lpstr>Wingdings</vt:lpstr>
      <vt:lpstr>Office Theme</vt:lpstr>
      <vt:lpstr>Instructions for 21st Century Slaves</vt:lpstr>
      <vt:lpstr>Instructions for 1st &amp; 21st Century “Slaves”                                        </vt:lpstr>
      <vt:lpstr>             Introduction: Slavery in the Bible</vt:lpstr>
      <vt:lpstr>             Instructions for 1st Century “Slaves”                                        </vt:lpstr>
      <vt:lpstr>             Instructions for 1st Century “Slaves”                                        </vt:lpstr>
      <vt:lpstr>           Application to 21st Century “Slaves”</vt:lpstr>
      <vt:lpstr>PowerPoint Presentation</vt:lpstr>
    </vt:vector>
  </TitlesOfParts>
  <Company>Palm Beach Lakes church of Christ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Title Here</dc:title>
  <dc:creator>David Sproule</dc:creator>
  <cp:lastModifiedBy>Cindy Nelson</cp:lastModifiedBy>
  <cp:revision>79</cp:revision>
  <cp:lastPrinted>2017-06-04T20:45:17Z</cp:lastPrinted>
  <dcterms:created xsi:type="dcterms:W3CDTF">2016-12-23T01:06:17Z</dcterms:created>
  <dcterms:modified xsi:type="dcterms:W3CDTF">2017-06-05T16:01:37Z</dcterms:modified>
</cp:coreProperties>
</file>