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2" autoAdjust="0"/>
    <p:restoredTop sz="94660"/>
  </p:normalViewPr>
  <p:slideViewPr>
    <p:cSldViewPr snapToGrid="0">
      <p:cViewPr varScale="1">
        <p:scale>
          <a:sx n="108" d="100"/>
          <a:sy n="108" d="100"/>
        </p:scale>
        <p:origin x="8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58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18161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933596-6DA7-479C-A4D1-713A75167D90}"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68645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7076" y="789709"/>
            <a:ext cx="8154786" cy="714895"/>
          </a:xfrm>
        </p:spPr>
        <p:txBody>
          <a:bodyPr>
            <a:normAutofit/>
          </a:bodyPr>
          <a:lstStyle>
            <a:lvl1pPr algn="ctr">
              <a:defRPr sz="4000" b="1">
                <a:solidFill>
                  <a:srgbClr val="060657"/>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7943" y="1645920"/>
            <a:ext cx="8911242" cy="5212079"/>
          </a:xfrm>
        </p:spPr>
        <p:txBody>
          <a:bodyPr/>
          <a:lstStyle>
            <a:lvl1pPr marL="341313" indent="-341313">
              <a:spcBef>
                <a:spcPts val="500"/>
              </a:spcBef>
              <a:buFont typeface="+mj-lt"/>
              <a:buAutoNum type="romanUcPeriod"/>
              <a:defRPr sz="2400" b="1"/>
            </a:lvl1pPr>
            <a:lvl2pPr marL="690563" indent="-341313">
              <a:buFont typeface="+mj-lt"/>
              <a:buAutoNum type="alphaUcPeriod"/>
              <a:defRPr b="1"/>
            </a:lvl2pPr>
            <a:lvl3pPr marL="973138" indent="-282575">
              <a:buFont typeface="+mj-lt"/>
              <a:buAutoNum type="arabicPeriod"/>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28615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933596-6DA7-479C-A4D1-713A75167D90}" type="datetimeFigureOut">
              <a:rPr lang="en-US" smtClean="0"/>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80691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933596-6DA7-479C-A4D1-713A75167D90}"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4506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933596-6DA7-479C-A4D1-713A75167D90}" type="datetimeFigureOut">
              <a:rPr lang="en-US" smtClean="0"/>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6259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933596-6DA7-479C-A4D1-713A75167D90}" type="datetimeFigureOut">
              <a:rPr lang="en-US" smtClean="0"/>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90686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3596-6DA7-479C-A4D1-713A75167D90}" type="datetimeFigureOut">
              <a:rPr lang="en-US" smtClean="0"/>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3738287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116837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933596-6DA7-479C-A4D1-713A75167D90}" type="datetimeFigureOut">
              <a:rPr lang="en-US" smtClean="0"/>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4DAC4-4195-470F-A116-4E0B74F99CFB}" type="slidenum">
              <a:rPr lang="en-US" smtClean="0"/>
              <a:t>‹#›</a:t>
            </a:fld>
            <a:endParaRPr lang="en-US"/>
          </a:p>
        </p:txBody>
      </p:sp>
    </p:spTree>
    <p:extLst>
      <p:ext uri="{BB962C8B-B14F-4D97-AF65-F5344CB8AC3E}">
        <p14:creationId xmlns:p14="http://schemas.microsoft.com/office/powerpoint/2010/main" val="286394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33596-6DA7-479C-A4D1-713A75167D90}" type="datetimeFigureOut">
              <a:rPr lang="en-US" smtClean="0"/>
              <a:t>3/25/2017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4DAC4-4195-470F-A116-4E0B74F99CFB}" type="slidenum">
              <a:rPr lang="en-US" smtClean="0"/>
              <a:t>‹#›</a:t>
            </a:fld>
            <a:endParaRPr lang="en-US"/>
          </a:p>
        </p:txBody>
      </p:sp>
    </p:spTree>
    <p:extLst>
      <p:ext uri="{BB962C8B-B14F-4D97-AF65-F5344CB8AC3E}">
        <p14:creationId xmlns:p14="http://schemas.microsoft.com/office/powerpoint/2010/main" val="4282182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613" y="5838737"/>
            <a:ext cx="8162488" cy="1015663"/>
          </a:xfrm>
          <a:prstGeom prst="rect">
            <a:avLst/>
          </a:prstGeom>
          <a:noFill/>
        </p:spPr>
        <p:txBody>
          <a:bodyPr wrap="square" rtlCol="0">
            <a:spAutoFit/>
          </a:bodyPr>
          <a:lstStyle/>
          <a:p>
            <a:r>
              <a:rPr lang="en-US" sz="2800" b="1" u="sng" dirty="0" smtClean="0"/>
              <a:t>Lesson 9</a:t>
            </a:r>
            <a:r>
              <a:rPr lang="en-US" sz="2800" b="1" dirty="0" smtClean="0"/>
              <a:t>:</a:t>
            </a:r>
          </a:p>
          <a:p>
            <a:r>
              <a:rPr lang="en-US" sz="3200" b="1" dirty="0" smtClean="0"/>
              <a:t>The Unique Identity of the Church</a:t>
            </a:r>
            <a:endParaRPr lang="en-US" sz="3200" b="1" dirty="0"/>
          </a:p>
        </p:txBody>
      </p:sp>
    </p:spTree>
    <p:extLst>
      <p:ext uri="{BB962C8B-B14F-4D97-AF65-F5344CB8AC3E}">
        <p14:creationId xmlns:p14="http://schemas.microsoft.com/office/powerpoint/2010/main" val="3249583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Unique </a:t>
            </a:r>
            <a:r>
              <a:rPr lang="en-US" dirty="0" smtClean="0"/>
              <a:t>Identity of the Church</a:t>
            </a:r>
            <a:endParaRPr lang="en-US" dirty="0"/>
          </a:p>
        </p:txBody>
      </p:sp>
      <p:sp>
        <p:nvSpPr>
          <p:cNvPr id="3" name="Content Placeholder 2"/>
          <p:cNvSpPr>
            <a:spLocks noGrp="1"/>
          </p:cNvSpPr>
          <p:nvPr>
            <p:ph idx="1"/>
          </p:nvPr>
        </p:nvSpPr>
        <p:spPr>
          <a:xfrm>
            <a:off x="157943" y="1645920"/>
            <a:ext cx="8861770" cy="5212079"/>
          </a:xfrm>
        </p:spPr>
        <p:txBody>
          <a:bodyPr>
            <a:normAutofit fontScale="92500" lnSpcReduction="10000"/>
          </a:bodyPr>
          <a:lstStyle/>
          <a:p>
            <a:pPr lvl="0"/>
            <a:r>
              <a:rPr lang="en-US" dirty="0"/>
              <a:t>There Is </a:t>
            </a:r>
            <a:r>
              <a:rPr lang="en-US" u="sng" dirty="0"/>
              <a:t>Only One Church</a:t>
            </a:r>
            <a:r>
              <a:rPr lang="en-US" dirty="0"/>
              <a:t>.</a:t>
            </a:r>
            <a:endParaRPr lang="en-US" sz="2000" dirty="0"/>
          </a:p>
          <a:p>
            <a:pPr lvl="1"/>
            <a:r>
              <a:rPr lang="en-US" dirty="0"/>
              <a:t>Understanding the unique identity of the church begins with understanding the </a:t>
            </a:r>
            <a:r>
              <a:rPr lang="en-US" u="sng" dirty="0"/>
              <a:t>singular</a:t>
            </a:r>
            <a:r>
              <a:rPr lang="en-US" dirty="0"/>
              <a:t> nature of the church.  The church is “unique” because there is only one!</a:t>
            </a:r>
            <a:endParaRPr lang="en-US" sz="2000" dirty="0"/>
          </a:p>
          <a:p>
            <a:pPr lvl="1"/>
            <a:r>
              <a:rPr lang="en-US" dirty="0" smtClean="0"/>
              <a:t>The </a:t>
            </a:r>
            <a:r>
              <a:rPr lang="en-US" u="sng" dirty="0"/>
              <a:t>unity</a:t>
            </a:r>
            <a:r>
              <a:rPr lang="en-US" dirty="0"/>
              <a:t> required by Christ for His church demands that there is only one church.</a:t>
            </a:r>
            <a:endParaRPr lang="en-US" sz="2000" dirty="0"/>
          </a:p>
          <a:p>
            <a:pPr lvl="1"/>
            <a:r>
              <a:rPr lang="en-US" dirty="0" smtClean="0"/>
              <a:t>There </a:t>
            </a:r>
            <a:r>
              <a:rPr lang="en-US" dirty="0"/>
              <a:t>is no such thing in the New Testament or in the mind of God as “joining the church of your choice.”</a:t>
            </a:r>
            <a:endParaRPr lang="en-US" sz="2000" dirty="0"/>
          </a:p>
          <a:p>
            <a:pPr lvl="1"/>
            <a:r>
              <a:rPr lang="en-US" u="sng" dirty="0" smtClean="0"/>
              <a:t>Denominationalism</a:t>
            </a:r>
            <a:r>
              <a:rPr lang="en-US" dirty="0" smtClean="0"/>
              <a:t> </a:t>
            </a:r>
            <a:r>
              <a:rPr lang="en-US" dirty="0"/>
              <a:t>did not exist in the first century or in New Testament times.</a:t>
            </a:r>
            <a:endParaRPr lang="en-US" sz="2000" dirty="0"/>
          </a:p>
          <a:p>
            <a:pPr lvl="2"/>
            <a:r>
              <a:rPr lang="en-US" dirty="0"/>
              <a:t>When the Lord established His church, there was only one church—His church.</a:t>
            </a:r>
            <a:endParaRPr lang="en-US" sz="1800" dirty="0"/>
          </a:p>
          <a:p>
            <a:pPr lvl="2"/>
            <a:r>
              <a:rPr lang="en-US" dirty="0"/>
              <a:t>There were </a:t>
            </a:r>
            <a:r>
              <a:rPr lang="en-US" u="sng" dirty="0"/>
              <a:t>no</a:t>
            </a:r>
            <a:r>
              <a:rPr lang="en-US" dirty="0"/>
              <a:t> denominations to “choose from” or to complicate the matter.</a:t>
            </a:r>
            <a:endParaRPr lang="en-US" sz="1800" dirty="0"/>
          </a:p>
          <a:p>
            <a:pPr lvl="2"/>
            <a:r>
              <a:rPr lang="en-US" dirty="0"/>
              <a:t>The church of the New Testament is </a:t>
            </a:r>
            <a:r>
              <a:rPr lang="en-US" u="sng" dirty="0"/>
              <a:t>pre</a:t>
            </a:r>
            <a:r>
              <a:rPr lang="en-US" dirty="0"/>
              <a:t>-denominational, existing centuries before man-made denominations ever came on the scene.</a:t>
            </a:r>
            <a:endParaRPr lang="en-US" sz="1800" dirty="0"/>
          </a:p>
          <a:p>
            <a:pPr lvl="2"/>
            <a:r>
              <a:rPr lang="en-US" dirty="0"/>
              <a:t>All Christians were members of the </a:t>
            </a:r>
            <a:r>
              <a:rPr lang="en-US" u="sng" dirty="0"/>
              <a:t>same</a:t>
            </a:r>
            <a:r>
              <a:rPr lang="en-US" dirty="0"/>
              <a:t> church—the one New Testament church.</a:t>
            </a:r>
            <a:endParaRPr lang="en-US" sz="1800" dirty="0"/>
          </a:p>
        </p:txBody>
      </p:sp>
    </p:spTree>
    <p:extLst>
      <p:ext uri="{BB962C8B-B14F-4D97-AF65-F5344CB8AC3E}">
        <p14:creationId xmlns:p14="http://schemas.microsoft.com/office/powerpoint/2010/main" val="1348335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Unique </a:t>
            </a:r>
            <a:r>
              <a:rPr lang="en-US" dirty="0" smtClean="0"/>
              <a:t>Identity of the Church</a:t>
            </a:r>
            <a:endParaRPr lang="en-US" dirty="0"/>
          </a:p>
        </p:txBody>
      </p:sp>
      <p:sp>
        <p:nvSpPr>
          <p:cNvPr id="3" name="Content Placeholder 2"/>
          <p:cNvSpPr>
            <a:spLocks noGrp="1"/>
          </p:cNvSpPr>
          <p:nvPr>
            <p:ph idx="1"/>
          </p:nvPr>
        </p:nvSpPr>
        <p:spPr>
          <a:xfrm>
            <a:off x="157943" y="1645920"/>
            <a:ext cx="8870648" cy="5212079"/>
          </a:xfrm>
        </p:spPr>
        <p:txBody>
          <a:bodyPr>
            <a:normAutofit/>
          </a:bodyPr>
          <a:lstStyle/>
          <a:p>
            <a:pPr lvl="0">
              <a:buFont typeface="+mj-lt"/>
              <a:buAutoNum type="romanUcPeriod" startAt="2"/>
            </a:pPr>
            <a:r>
              <a:rPr lang="en-US" dirty="0"/>
              <a:t>There Are Definite </a:t>
            </a:r>
            <a:r>
              <a:rPr lang="en-US" u="sng" dirty="0"/>
              <a:t>Identifying Marks</a:t>
            </a:r>
            <a:r>
              <a:rPr lang="en-US" dirty="0"/>
              <a:t> of the One True Church in the New Testament.</a:t>
            </a:r>
            <a:endParaRPr lang="en-US" sz="2000" dirty="0"/>
          </a:p>
          <a:p>
            <a:pPr lvl="1">
              <a:buFont typeface="+mj-lt"/>
              <a:buAutoNum type="alphaUcPeriod" startAt="2"/>
            </a:pPr>
            <a:r>
              <a:rPr lang="en-US" dirty="0" smtClean="0"/>
              <a:t>Identifying </a:t>
            </a:r>
            <a:r>
              <a:rPr lang="en-US" dirty="0"/>
              <a:t>Mark:  The church was </a:t>
            </a:r>
            <a:r>
              <a:rPr lang="en-US" u="sng" dirty="0"/>
              <a:t>founded by Christ</a:t>
            </a:r>
            <a:r>
              <a:rPr lang="en-US" dirty="0"/>
              <a:t>.</a:t>
            </a:r>
            <a:endParaRPr lang="en-US" sz="2000" dirty="0"/>
          </a:p>
          <a:p>
            <a:pPr lvl="1">
              <a:buAutoNum type="alphaUcPeriod" startAt="2"/>
            </a:pPr>
            <a:r>
              <a:rPr lang="en-US" dirty="0" smtClean="0"/>
              <a:t>Identifying </a:t>
            </a:r>
            <a:r>
              <a:rPr lang="en-US" dirty="0"/>
              <a:t>Mark:  The church was </a:t>
            </a:r>
            <a:r>
              <a:rPr lang="en-US" u="sng" dirty="0"/>
              <a:t>founded upon Christ</a:t>
            </a:r>
            <a:r>
              <a:rPr lang="en-US" dirty="0"/>
              <a:t>.</a:t>
            </a:r>
            <a:endParaRPr lang="en-US" sz="2000" dirty="0"/>
          </a:p>
          <a:p>
            <a:pPr lvl="1">
              <a:buAutoNum type="alphaUcPeriod" startAt="2"/>
            </a:pPr>
            <a:r>
              <a:rPr lang="en-US" dirty="0" smtClean="0"/>
              <a:t>Identifying </a:t>
            </a:r>
            <a:r>
              <a:rPr lang="en-US" dirty="0"/>
              <a:t>Mark:  The church was established in </a:t>
            </a:r>
            <a:r>
              <a:rPr lang="en-US" u="sng" dirty="0"/>
              <a:t>Jerusalem</a:t>
            </a:r>
            <a:r>
              <a:rPr lang="en-US" dirty="0"/>
              <a:t>.</a:t>
            </a:r>
            <a:endParaRPr lang="en-US" sz="2000" dirty="0"/>
          </a:p>
          <a:p>
            <a:pPr lvl="1">
              <a:buAutoNum type="alphaUcPeriod" startAt="2"/>
            </a:pPr>
            <a:r>
              <a:rPr lang="en-US" dirty="0" smtClean="0"/>
              <a:t>Identifying </a:t>
            </a:r>
            <a:r>
              <a:rPr lang="en-US" dirty="0"/>
              <a:t>Mark:  The church was established on the first </a:t>
            </a:r>
            <a:r>
              <a:rPr lang="en-US" u="sng" dirty="0"/>
              <a:t>Pentecost</a:t>
            </a:r>
            <a:r>
              <a:rPr lang="en-US" dirty="0"/>
              <a:t> after the resurrection of Christ (~ A.D. 33).</a:t>
            </a:r>
            <a:endParaRPr lang="en-US" sz="2000" dirty="0"/>
          </a:p>
          <a:p>
            <a:pPr lvl="1">
              <a:buAutoNum type="alphaUcPeriod" startAt="2"/>
            </a:pPr>
            <a:r>
              <a:rPr lang="en-US" dirty="0" smtClean="0"/>
              <a:t>Identifying </a:t>
            </a:r>
            <a:r>
              <a:rPr lang="en-US" dirty="0"/>
              <a:t>Mark:  The church </a:t>
            </a:r>
            <a:r>
              <a:rPr lang="en-US" u="sng" dirty="0"/>
              <a:t>wears the name</a:t>
            </a:r>
            <a:r>
              <a:rPr lang="en-US" dirty="0"/>
              <a:t> of its Founder, Owner and Savior.</a:t>
            </a:r>
            <a:endParaRPr lang="en-US" sz="2000" dirty="0"/>
          </a:p>
        </p:txBody>
      </p:sp>
    </p:spTree>
    <p:extLst>
      <p:ext uri="{BB962C8B-B14F-4D97-AF65-F5344CB8AC3E}">
        <p14:creationId xmlns:p14="http://schemas.microsoft.com/office/powerpoint/2010/main" val="36830176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Unique </a:t>
            </a:r>
            <a:r>
              <a:rPr lang="en-US" dirty="0" smtClean="0"/>
              <a:t>Identity of the Church</a:t>
            </a:r>
            <a:endParaRPr lang="en-US" dirty="0"/>
          </a:p>
        </p:txBody>
      </p:sp>
      <p:sp>
        <p:nvSpPr>
          <p:cNvPr id="3" name="Content Placeholder 2"/>
          <p:cNvSpPr>
            <a:spLocks noGrp="1"/>
          </p:cNvSpPr>
          <p:nvPr>
            <p:ph idx="1"/>
          </p:nvPr>
        </p:nvSpPr>
        <p:spPr>
          <a:xfrm>
            <a:off x="157943" y="1645920"/>
            <a:ext cx="8870648" cy="5212079"/>
          </a:xfrm>
        </p:spPr>
        <p:txBody>
          <a:bodyPr>
            <a:normAutofit/>
          </a:bodyPr>
          <a:lstStyle/>
          <a:p>
            <a:pPr lvl="0">
              <a:buFont typeface="+mj-lt"/>
              <a:buAutoNum type="romanUcPeriod" startAt="2"/>
            </a:pPr>
            <a:r>
              <a:rPr lang="en-US" dirty="0"/>
              <a:t>There Are Definite </a:t>
            </a:r>
            <a:r>
              <a:rPr lang="en-US" u="sng" dirty="0"/>
              <a:t>Identifying Marks</a:t>
            </a:r>
            <a:r>
              <a:rPr lang="en-US" dirty="0"/>
              <a:t> of the One True Church in the New Testament.</a:t>
            </a:r>
            <a:endParaRPr lang="en-US" sz="2000" dirty="0"/>
          </a:p>
          <a:p>
            <a:pPr lvl="1">
              <a:buFont typeface="+mj-lt"/>
              <a:buAutoNum type="alphaUcPeriod" startAt="7"/>
            </a:pPr>
            <a:r>
              <a:rPr lang="en-US" dirty="0"/>
              <a:t>Identifying Mark:  The church follows </a:t>
            </a:r>
            <a:r>
              <a:rPr lang="en-US" u="sng" dirty="0"/>
              <a:t>only one law system</a:t>
            </a:r>
            <a:r>
              <a:rPr lang="en-US" dirty="0"/>
              <a:t>, doctrine, creed, discipline.</a:t>
            </a:r>
            <a:endParaRPr lang="en-US" sz="2000" dirty="0"/>
          </a:p>
          <a:p>
            <a:pPr lvl="2"/>
            <a:r>
              <a:rPr lang="en-US" dirty="0"/>
              <a:t>Man-made religions follow man-made doctrines from man-made creeds.  Thus, the religions vary because the doctrines vary because the creeds vary.</a:t>
            </a:r>
            <a:endParaRPr lang="en-US" sz="1800" dirty="0"/>
          </a:p>
          <a:p>
            <a:pPr lvl="2"/>
            <a:r>
              <a:rPr lang="en-US" dirty="0"/>
              <a:t>The one true church of the New Testament has only one law system, only one doctrine and only one creed that it follows – the New </a:t>
            </a:r>
            <a:r>
              <a:rPr lang="en-US" dirty="0" smtClean="0"/>
              <a:t>Testament!</a:t>
            </a:r>
            <a:endParaRPr lang="en-US" sz="1800" dirty="0"/>
          </a:p>
          <a:p>
            <a:pPr lvl="2"/>
            <a:r>
              <a:rPr lang="en-US" dirty="0"/>
              <a:t>Since Christ is the head of the church (Eph. 5:23), and since He is Lord (Acts 2:36), and since His word is the all-authoritative standard of judgment (John 12:48), it follows that </a:t>
            </a:r>
            <a:r>
              <a:rPr lang="en-US" u="sng" dirty="0"/>
              <a:t>His word alone</a:t>
            </a:r>
            <a:r>
              <a:rPr lang="en-US" dirty="0"/>
              <a:t> governs the teaching and practice of His church.</a:t>
            </a:r>
            <a:endParaRPr lang="en-US" sz="1800" dirty="0"/>
          </a:p>
        </p:txBody>
      </p:sp>
    </p:spTree>
    <p:extLst>
      <p:ext uri="{BB962C8B-B14F-4D97-AF65-F5344CB8AC3E}">
        <p14:creationId xmlns:p14="http://schemas.microsoft.com/office/powerpoint/2010/main" val="2169937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charRg st="170" end="315"/>
                                            </p:txEl>
                                          </p:spTgt>
                                        </p:tgtEl>
                                        <p:attrNameLst>
                                          <p:attrName>style.visibility</p:attrName>
                                        </p:attrNameLst>
                                      </p:cBhvr>
                                      <p:to>
                                        <p:strVal val="visible"/>
                                      </p:to>
                                    </p:set>
                                    <p:animEffect transition="in" filter="wipe(left)">
                                      <p:cBhvr>
                                        <p:cTn id="11" dur="500"/>
                                        <p:tgtEl>
                                          <p:spTgt spid="3">
                                            <p:txEl>
                                              <p:charRg st="170" end="31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charRg st="315" end="455"/>
                                            </p:txEl>
                                          </p:spTgt>
                                        </p:tgtEl>
                                        <p:attrNameLst>
                                          <p:attrName>style.visibility</p:attrName>
                                        </p:attrNameLst>
                                      </p:cBhvr>
                                      <p:to>
                                        <p:strVal val="visible"/>
                                      </p:to>
                                    </p:set>
                                    <p:animEffect transition="in" filter="wipe(left)">
                                      <p:cBhvr>
                                        <p:cTn id="15" dur="500"/>
                                        <p:tgtEl>
                                          <p:spTgt spid="3">
                                            <p:txEl>
                                              <p:charRg st="315" end="45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charRg st="455" end="700"/>
                                            </p:txEl>
                                          </p:spTgt>
                                        </p:tgtEl>
                                        <p:attrNameLst>
                                          <p:attrName>style.visibility</p:attrName>
                                        </p:attrNameLst>
                                      </p:cBhvr>
                                      <p:to>
                                        <p:strVal val="visible"/>
                                      </p:to>
                                    </p:set>
                                    <p:animEffect transition="in" filter="wipe(left)">
                                      <p:cBhvr>
                                        <p:cTn id="20" dur="500"/>
                                        <p:tgtEl>
                                          <p:spTgt spid="3">
                                            <p:txEl>
                                              <p:charRg st="455" end="7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Unique </a:t>
            </a:r>
            <a:r>
              <a:rPr lang="en-US" dirty="0" smtClean="0"/>
              <a:t>Identity of the Church</a:t>
            </a:r>
            <a:endParaRPr lang="en-US" dirty="0"/>
          </a:p>
        </p:txBody>
      </p:sp>
      <p:sp>
        <p:nvSpPr>
          <p:cNvPr id="3" name="Content Placeholder 2"/>
          <p:cNvSpPr>
            <a:spLocks noGrp="1"/>
          </p:cNvSpPr>
          <p:nvPr>
            <p:ph idx="1"/>
          </p:nvPr>
        </p:nvSpPr>
        <p:spPr>
          <a:xfrm>
            <a:off x="157943" y="1645920"/>
            <a:ext cx="8870648" cy="5212079"/>
          </a:xfrm>
        </p:spPr>
        <p:txBody>
          <a:bodyPr>
            <a:normAutofit/>
          </a:bodyPr>
          <a:lstStyle/>
          <a:p>
            <a:pPr lvl="0">
              <a:buFont typeface="+mj-lt"/>
              <a:buAutoNum type="romanUcPeriod" startAt="2"/>
            </a:pPr>
            <a:r>
              <a:rPr lang="en-US" dirty="0"/>
              <a:t>There Are Definite </a:t>
            </a:r>
            <a:r>
              <a:rPr lang="en-US" u="sng" dirty="0"/>
              <a:t>Identifying Marks</a:t>
            </a:r>
            <a:r>
              <a:rPr lang="en-US" dirty="0"/>
              <a:t> of the One True Church in the New Testament.</a:t>
            </a:r>
            <a:endParaRPr lang="en-US" sz="2000" dirty="0"/>
          </a:p>
          <a:p>
            <a:pPr lvl="1">
              <a:buFont typeface="+mj-lt"/>
              <a:buAutoNum type="alphaUcPeriod" startAt="8"/>
            </a:pPr>
            <a:r>
              <a:rPr lang="en-US" dirty="0"/>
              <a:t>Identifying Mark:  The church is </a:t>
            </a:r>
            <a:r>
              <a:rPr lang="en-US" u="sng" dirty="0"/>
              <a:t>organized</a:t>
            </a:r>
            <a:r>
              <a:rPr lang="en-US" dirty="0"/>
              <a:t> according to Scriptural guidelines.</a:t>
            </a:r>
            <a:endParaRPr lang="en-US" sz="2000" dirty="0"/>
          </a:p>
          <a:p>
            <a:pPr lvl="1">
              <a:buAutoNum type="alphaUcPeriod" startAt="8"/>
            </a:pPr>
            <a:r>
              <a:rPr lang="en-US" dirty="0" smtClean="0"/>
              <a:t>Identifying </a:t>
            </a:r>
            <a:r>
              <a:rPr lang="en-US" dirty="0"/>
              <a:t>Mark:  The church </a:t>
            </a:r>
            <a:r>
              <a:rPr lang="en-US" u="sng" dirty="0"/>
              <a:t>worships</a:t>
            </a:r>
            <a:r>
              <a:rPr lang="en-US" dirty="0"/>
              <a:t> as authorized by the New Testament</a:t>
            </a:r>
            <a:r>
              <a:rPr lang="en-US" dirty="0" smtClean="0"/>
              <a:t>.</a:t>
            </a:r>
            <a:endParaRPr lang="en-US" sz="2000" dirty="0"/>
          </a:p>
        </p:txBody>
      </p:sp>
    </p:spTree>
    <p:extLst>
      <p:ext uri="{BB962C8B-B14F-4D97-AF65-F5344CB8AC3E}">
        <p14:creationId xmlns:p14="http://schemas.microsoft.com/office/powerpoint/2010/main" val="37744674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charRg st="82" end="161"/>
                                            </p:txEl>
                                          </p:spTgt>
                                        </p:tgtEl>
                                        <p:attrNameLst>
                                          <p:attrName>style.visibility</p:attrName>
                                        </p:attrNameLst>
                                      </p:cBhvr>
                                      <p:to>
                                        <p:strVal val="visible"/>
                                      </p:to>
                                    </p:set>
                                    <p:animEffect transition="in" filter="wipe(left)">
                                      <p:cBhvr>
                                        <p:cTn id="7" dur="500"/>
                                        <p:tgtEl>
                                          <p:spTgt spid="3">
                                            <p:txEl>
                                              <p:charRg st="82" end="1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charRg st="161" end="236"/>
                                            </p:txEl>
                                          </p:spTgt>
                                        </p:tgtEl>
                                        <p:attrNameLst>
                                          <p:attrName>style.visibility</p:attrName>
                                        </p:attrNameLst>
                                      </p:cBhvr>
                                      <p:to>
                                        <p:strVal val="visible"/>
                                      </p:to>
                                    </p:set>
                                    <p:animEffect transition="in" filter="wipe(left)">
                                      <p:cBhvr>
                                        <p:cTn id="12" dur="500"/>
                                        <p:tgtEl>
                                          <p:spTgt spid="3">
                                            <p:txEl>
                                              <p:charRg st="161" end="2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Unique </a:t>
            </a:r>
            <a:r>
              <a:rPr lang="en-US" dirty="0" smtClean="0"/>
              <a:t>Identity of the Church</a:t>
            </a:r>
            <a:endParaRPr lang="en-US" dirty="0"/>
          </a:p>
        </p:txBody>
      </p:sp>
      <p:sp>
        <p:nvSpPr>
          <p:cNvPr id="3" name="Content Placeholder 2"/>
          <p:cNvSpPr>
            <a:spLocks noGrp="1"/>
          </p:cNvSpPr>
          <p:nvPr>
            <p:ph idx="1"/>
          </p:nvPr>
        </p:nvSpPr>
        <p:spPr>
          <a:xfrm>
            <a:off x="157943" y="1645920"/>
            <a:ext cx="8870648" cy="5212079"/>
          </a:xfrm>
        </p:spPr>
        <p:txBody>
          <a:bodyPr>
            <a:normAutofit/>
          </a:bodyPr>
          <a:lstStyle/>
          <a:p>
            <a:pPr lvl="0">
              <a:buFont typeface="+mj-lt"/>
              <a:buAutoNum type="romanUcPeriod" startAt="2"/>
            </a:pPr>
            <a:r>
              <a:rPr lang="en-US" dirty="0"/>
              <a:t>There Are Definite </a:t>
            </a:r>
            <a:r>
              <a:rPr lang="en-US" u="sng" dirty="0"/>
              <a:t>Identifying Marks</a:t>
            </a:r>
            <a:r>
              <a:rPr lang="en-US" dirty="0"/>
              <a:t> of the One True Church in the New Testament.</a:t>
            </a:r>
            <a:endParaRPr lang="en-US" sz="2000" dirty="0"/>
          </a:p>
          <a:p>
            <a:pPr lvl="1">
              <a:buFont typeface="+mj-lt"/>
              <a:buAutoNum type="alphaUcPeriod" startAt="10"/>
            </a:pPr>
            <a:r>
              <a:rPr lang="en-US" dirty="0" smtClean="0"/>
              <a:t>Identifying </a:t>
            </a:r>
            <a:r>
              <a:rPr lang="en-US" dirty="0"/>
              <a:t>Mark:  The church has clear, universal and Scriptural </a:t>
            </a:r>
            <a:r>
              <a:rPr lang="en-US" u="sng" dirty="0"/>
              <a:t>terms of entrance</a:t>
            </a:r>
            <a:r>
              <a:rPr lang="en-US" dirty="0" smtClean="0"/>
              <a:t>.</a:t>
            </a:r>
          </a:p>
          <a:p>
            <a:pPr lvl="2"/>
            <a:r>
              <a:rPr lang="en-US" dirty="0"/>
              <a:t>One enters the church today in the very same way one entered the church in the N.T.</a:t>
            </a:r>
            <a:endParaRPr lang="en-US" sz="1800" dirty="0"/>
          </a:p>
          <a:p>
            <a:pPr lvl="2"/>
            <a:r>
              <a:rPr lang="en-US" dirty="0"/>
              <a:t>Believers </a:t>
            </a:r>
            <a:r>
              <a:rPr lang="en-US" dirty="0" smtClean="0"/>
              <a:t>who </a:t>
            </a:r>
            <a:r>
              <a:rPr lang="en-US" dirty="0"/>
              <a:t>repent </a:t>
            </a:r>
            <a:r>
              <a:rPr lang="en-US" dirty="0" smtClean="0"/>
              <a:t>and </a:t>
            </a:r>
            <a:r>
              <a:rPr lang="en-US" dirty="0"/>
              <a:t>confess their faith </a:t>
            </a:r>
            <a:r>
              <a:rPr lang="en-US" dirty="0" smtClean="0"/>
              <a:t>are </a:t>
            </a:r>
            <a:r>
              <a:rPr lang="en-US" dirty="0"/>
              <a:t>baptized into Christ </a:t>
            </a:r>
            <a:r>
              <a:rPr lang="en-US" dirty="0" smtClean="0"/>
              <a:t>to </a:t>
            </a:r>
            <a:r>
              <a:rPr lang="en-US" dirty="0"/>
              <a:t>obtain the forgiveness of </a:t>
            </a:r>
            <a:r>
              <a:rPr lang="en-US" dirty="0" smtClean="0"/>
              <a:t>sins.</a:t>
            </a:r>
            <a:endParaRPr lang="en-US" sz="1800" dirty="0"/>
          </a:p>
          <a:p>
            <a:pPr lvl="2"/>
            <a:r>
              <a:rPr lang="en-US" dirty="0"/>
              <a:t>These are God’s terms of entrance for all people of every </a:t>
            </a:r>
            <a:r>
              <a:rPr lang="en-US" dirty="0" smtClean="0"/>
              <a:t>nation.</a:t>
            </a:r>
            <a:endParaRPr lang="en-US" sz="1800" dirty="0"/>
          </a:p>
          <a:p>
            <a:pPr lvl="2"/>
            <a:r>
              <a:rPr lang="en-US" dirty="0"/>
              <a:t>Immersion into water is the culminating </a:t>
            </a:r>
            <a:r>
              <a:rPr lang="en-US" dirty="0" smtClean="0"/>
              <a:t>step.</a:t>
            </a:r>
            <a:endParaRPr lang="en-US" sz="1800" dirty="0"/>
          </a:p>
          <a:p>
            <a:pPr lvl="2"/>
            <a:r>
              <a:rPr lang="en-US" u="sng" dirty="0" smtClean="0"/>
              <a:t>Salvation</a:t>
            </a:r>
            <a:r>
              <a:rPr lang="en-US" dirty="0" smtClean="0"/>
              <a:t> </a:t>
            </a:r>
            <a:r>
              <a:rPr lang="en-US" dirty="0"/>
              <a:t>is found </a:t>
            </a:r>
            <a:r>
              <a:rPr lang="en-US" u="sng" dirty="0"/>
              <a:t>only</a:t>
            </a:r>
            <a:r>
              <a:rPr lang="en-US" dirty="0"/>
              <a:t> in Christ, in His church, in His body, in His family, in His </a:t>
            </a:r>
            <a:r>
              <a:rPr lang="en-US" dirty="0" smtClean="0"/>
              <a:t>kingdom.  </a:t>
            </a:r>
            <a:r>
              <a:rPr lang="en-US" dirty="0"/>
              <a:t>One cannot be saved outside of Christ.</a:t>
            </a:r>
            <a:endParaRPr lang="en-US" sz="1800" dirty="0"/>
          </a:p>
          <a:p>
            <a:pPr lvl="2">
              <a:buAutoNum type="alphaUcPeriod" startAt="8"/>
            </a:pPr>
            <a:endParaRPr lang="en-US" sz="1600" dirty="0"/>
          </a:p>
        </p:txBody>
      </p:sp>
    </p:spTree>
    <p:extLst>
      <p:ext uri="{BB962C8B-B14F-4D97-AF65-F5344CB8AC3E}">
        <p14:creationId xmlns:p14="http://schemas.microsoft.com/office/powerpoint/2010/main" val="8418782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Unique </a:t>
            </a:r>
            <a:r>
              <a:rPr lang="en-US" dirty="0" smtClean="0"/>
              <a:t>Identity 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3"/>
            </a:pPr>
            <a:r>
              <a:rPr lang="en-US" dirty="0"/>
              <a:t>The Church of the New Testament Can Be </a:t>
            </a:r>
            <a:r>
              <a:rPr lang="en-US" u="sng" dirty="0"/>
              <a:t>Planted and Identified Identically</a:t>
            </a:r>
            <a:r>
              <a:rPr lang="en-US" dirty="0"/>
              <a:t> in Any Age.</a:t>
            </a:r>
            <a:endParaRPr lang="en-US" sz="2000" dirty="0"/>
          </a:p>
          <a:p>
            <a:pPr lvl="1"/>
            <a:r>
              <a:rPr lang="en-US" dirty="0"/>
              <a:t>The Lord designed His church to be universal and </a:t>
            </a:r>
            <a:r>
              <a:rPr lang="en-US" u="sng" dirty="0"/>
              <a:t>identical</a:t>
            </a:r>
            <a:r>
              <a:rPr lang="en-US" dirty="0"/>
              <a:t> in every age and every land.</a:t>
            </a:r>
            <a:endParaRPr lang="en-US" sz="2000" dirty="0"/>
          </a:p>
          <a:p>
            <a:pPr lvl="1"/>
            <a:r>
              <a:rPr lang="en-US" dirty="0"/>
              <a:t>The Lord’s church (as described and identified in the New Testament) can be </a:t>
            </a:r>
            <a:r>
              <a:rPr lang="en-US" u="sng" dirty="0"/>
              <a:t>planted</a:t>
            </a:r>
            <a:r>
              <a:rPr lang="en-US" dirty="0"/>
              <a:t> in any culture today where the gospel is preached.</a:t>
            </a:r>
            <a:endParaRPr lang="en-US" sz="2000" dirty="0"/>
          </a:p>
          <a:p>
            <a:pPr lvl="1"/>
            <a:r>
              <a:rPr lang="en-US" dirty="0" smtClean="0"/>
              <a:t>The </a:t>
            </a:r>
            <a:r>
              <a:rPr lang="en-US" dirty="0"/>
              <a:t>Lord’s church can be found and can be identified by going back to the seed (i.e., the Word of God) and ensuring that the final product is not that of man but that of Christ.</a:t>
            </a:r>
            <a:endParaRPr lang="en-US" sz="2000" dirty="0"/>
          </a:p>
        </p:txBody>
      </p:sp>
    </p:spTree>
    <p:extLst>
      <p:ext uri="{BB962C8B-B14F-4D97-AF65-F5344CB8AC3E}">
        <p14:creationId xmlns:p14="http://schemas.microsoft.com/office/powerpoint/2010/main" val="8870081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Unique </a:t>
            </a:r>
            <a:r>
              <a:rPr lang="en-US" dirty="0" smtClean="0"/>
              <a:t>Identity of the Church</a:t>
            </a:r>
            <a:endParaRPr lang="en-US" dirty="0"/>
          </a:p>
        </p:txBody>
      </p:sp>
      <p:sp>
        <p:nvSpPr>
          <p:cNvPr id="3" name="Content Placeholder 2"/>
          <p:cNvSpPr>
            <a:spLocks noGrp="1"/>
          </p:cNvSpPr>
          <p:nvPr>
            <p:ph idx="1"/>
          </p:nvPr>
        </p:nvSpPr>
        <p:spPr>
          <a:xfrm>
            <a:off x="157943" y="1645920"/>
            <a:ext cx="8861770" cy="5212079"/>
          </a:xfrm>
        </p:spPr>
        <p:txBody>
          <a:bodyPr>
            <a:normAutofit/>
          </a:bodyPr>
          <a:lstStyle/>
          <a:p>
            <a:pPr lvl="0">
              <a:buFont typeface="+mj-lt"/>
              <a:buAutoNum type="romanUcPeriod" startAt="4"/>
            </a:pPr>
            <a:r>
              <a:rPr lang="en-US" dirty="0"/>
              <a:t>Conclusion</a:t>
            </a:r>
            <a:endParaRPr lang="en-US" sz="2000" dirty="0"/>
          </a:p>
          <a:p>
            <a:pPr lvl="1"/>
            <a:r>
              <a:rPr lang="en-US" dirty="0"/>
              <a:t>With thousands of man-made denominations in existence today, it can be challenging to:</a:t>
            </a:r>
            <a:endParaRPr lang="en-US" sz="2000" dirty="0"/>
          </a:p>
          <a:p>
            <a:pPr lvl="1"/>
            <a:r>
              <a:rPr lang="en-US" dirty="0" smtClean="0"/>
              <a:t>The </a:t>
            </a:r>
            <a:r>
              <a:rPr lang="en-US" dirty="0"/>
              <a:t>church that Jesus purchased and established in the New Testament still exists today.</a:t>
            </a:r>
            <a:endParaRPr lang="en-US" sz="2000" dirty="0"/>
          </a:p>
          <a:p>
            <a:pPr lvl="1"/>
            <a:r>
              <a:rPr lang="en-US" dirty="0" smtClean="0"/>
              <a:t>Since </a:t>
            </a:r>
            <a:r>
              <a:rPr lang="en-US" dirty="0"/>
              <a:t>the church still exists today, we must search for it and identify it.</a:t>
            </a:r>
            <a:endParaRPr lang="en-US" sz="2000" dirty="0"/>
          </a:p>
          <a:p>
            <a:pPr lvl="1"/>
            <a:r>
              <a:rPr lang="en-US" dirty="0" smtClean="0"/>
              <a:t>The </a:t>
            </a:r>
            <a:r>
              <a:rPr lang="en-US" dirty="0"/>
              <a:t>church is a divine institution with a unique identity—there is only one.</a:t>
            </a:r>
            <a:endParaRPr lang="en-US" sz="2000" dirty="0"/>
          </a:p>
        </p:txBody>
      </p:sp>
    </p:spTree>
    <p:extLst>
      <p:ext uri="{BB962C8B-B14F-4D97-AF65-F5344CB8AC3E}">
        <p14:creationId xmlns:p14="http://schemas.microsoft.com/office/powerpoint/2010/main" val="8537735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737</Words>
  <Application>Microsoft Office PowerPoint</Application>
  <PresentationFormat>On-screen Show (4:3)</PresentationFormat>
  <Paragraphs>48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The Unique Identity of the Church</vt:lpstr>
      <vt:lpstr>The Unique Identity of the Church</vt:lpstr>
      <vt:lpstr>The Unique Identity of the Church</vt:lpstr>
      <vt:lpstr>The Unique Identity of the Church</vt:lpstr>
      <vt:lpstr>The Unique Identity of the Church</vt:lpstr>
      <vt:lpstr>The Unique Identity of the Church</vt:lpstr>
      <vt:lpstr>The Unique Identity of the Church</vt:lpstr>
    </vt:vector>
  </TitlesOfParts>
  <Company>Palm Beach Lakes church of Christ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55</cp:revision>
  <dcterms:created xsi:type="dcterms:W3CDTF">2017-01-01T19:17:35Z</dcterms:created>
  <dcterms:modified xsi:type="dcterms:W3CDTF">2017-03-25T23:48:44Z</dcterms:modified>
</cp:coreProperties>
</file>