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6"/>
  </p:handoutMasterIdLst>
  <p:sldIdLst>
    <p:sldId id="257" r:id="rId2"/>
    <p:sldId id="267" r:id="rId3"/>
    <p:sldId id="268" r:id="rId4"/>
    <p:sldId id="389" r:id="rId5"/>
    <p:sldId id="390" r:id="rId6"/>
    <p:sldId id="393" r:id="rId7"/>
    <p:sldId id="380" r:id="rId8"/>
    <p:sldId id="381" r:id="rId9"/>
    <p:sldId id="383" r:id="rId10"/>
    <p:sldId id="384" r:id="rId11"/>
    <p:sldId id="386" r:id="rId12"/>
    <p:sldId id="385" r:id="rId13"/>
    <p:sldId id="387" r:id="rId14"/>
    <p:sldId id="388" r:id="rId15"/>
    <p:sldId id="403" r:id="rId16"/>
    <p:sldId id="404" r:id="rId17"/>
    <p:sldId id="405" r:id="rId18"/>
    <p:sldId id="401" r:id="rId19"/>
    <p:sldId id="400" r:id="rId20"/>
    <p:sldId id="402" r:id="rId21"/>
    <p:sldId id="394" r:id="rId22"/>
    <p:sldId id="395" r:id="rId23"/>
    <p:sldId id="396" r:id="rId24"/>
    <p:sldId id="397" r:id="rId25"/>
    <p:sldId id="398" r:id="rId26"/>
    <p:sldId id="399" r:id="rId27"/>
    <p:sldId id="391" r:id="rId28"/>
    <p:sldId id="392" r:id="rId29"/>
    <p:sldId id="356" r:id="rId30"/>
    <p:sldId id="406" r:id="rId31"/>
    <p:sldId id="407" r:id="rId32"/>
    <p:sldId id="410" r:id="rId33"/>
    <p:sldId id="409" r:id="rId34"/>
    <p:sldId id="408" r:id="rId3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2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2640" y="-135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570" y="-90"/>
      </p:cViewPr>
      <p:guideLst>
        <p:guide orient="horz" pos="2932"/>
        <p:guide pos="221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1DF1510-F5A3-4FC6-B024-17C6EB412307}" type="datetimeFigureOut">
              <a:rPr lang="en-US" smtClean="0"/>
              <a:pPr/>
              <a:t>8/29/2012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98DC5400-BBD2-4E0F-A6FB-57B87927718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pPr/>
              <a:t>8/29/2012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pPr/>
              <a:t>8/29/2012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pPr/>
              <a:t>8/29/2012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pPr/>
              <a:t>8/29/2012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pPr/>
              <a:t>8/29/2012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pPr/>
              <a:t>8/29/2012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pPr/>
              <a:t>8/29/2012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pPr/>
              <a:t>8/29/2012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pPr/>
              <a:t>8/29/2012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26" name="Picture 2" descr="\\PBLFPR\users\David\_Graphics\Lesson-Event PPT Graphics\Community Church 2.jpg"/>
          <p:cNvPicPr>
            <a:picLocks noChangeAspect="1" noChangeArrowheads="1"/>
          </p:cNvPicPr>
          <p:nvPr userDrawn="1"/>
        </p:nvPicPr>
        <p:blipFill>
          <a:blip r:embed="rId2" cstate="print"/>
          <a:srcRect/>
          <a:stretch>
            <a:fillRect/>
          </a:stretch>
        </p:blipFill>
        <p:spPr bwMode="auto">
          <a:xfrm>
            <a:off x="-1"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66800"/>
            <a:ext cx="8686800" cy="57912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05400" y="0"/>
            <a:ext cx="4038600" cy="1447800"/>
          </a:xfrm>
          <a:solidFill>
            <a:srgbClr val="000099"/>
          </a:solid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447800"/>
            <a:ext cx="8686800" cy="54102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31710" t="37628" r="31353" b="48406"/>
          <a:stretch>
            <a:fillRect/>
          </a:stretch>
        </p:blipFill>
        <p:spPr bwMode="auto">
          <a:xfrm>
            <a:off x="0" y="0"/>
            <a:ext cx="5105400" cy="1447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pPr/>
              <a:t>8/29/2012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7" r:id="rId9"/>
    <p:sldLayoutId id="2147483666"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027003"/>
            <a:ext cx="8839200" cy="830997"/>
          </a:xfrm>
          <a:prstGeom prst="rect">
            <a:avLst/>
          </a:prstGeom>
          <a:noFill/>
        </p:spPr>
        <p:txBody>
          <a:bodyPr wrap="square" rtlCol="0">
            <a:spAutoFit/>
          </a:bodyPr>
          <a:lstStyle/>
          <a:p>
            <a:r>
              <a:rPr lang="en-US" sz="2000" b="1" i="1" u="sng" dirty="0" smtClean="0">
                <a:solidFill>
                  <a:schemeClr val="bg1"/>
                </a:solidFill>
                <a:effectLst>
                  <a:outerShdw blurRad="50800" dist="50800" dir="2700000" algn="ctr" rotWithShape="0">
                    <a:schemeClr val="tx1"/>
                  </a:outerShdw>
                </a:effectLst>
                <a:latin typeface="Futura Lt BT" pitchFamily="34" charset="0"/>
              </a:rPr>
              <a:t>Lesson 7</a:t>
            </a:r>
            <a:r>
              <a:rPr lang="en-US" sz="2000" b="1" i="1" dirty="0" smtClean="0">
                <a:solidFill>
                  <a:schemeClr val="bg1"/>
                </a:solidFill>
                <a:effectLst>
                  <a:outerShdw blurRad="50800" dist="50800" dir="2700000" algn="ctr" rotWithShape="0">
                    <a:schemeClr val="tx1"/>
                  </a:outerShdw>
                </a:effectLst>
                <a:latin typeface="Futura Lt BT" pitchFamily="34" charset="0"/>
              </a:rPr>
              <a:t>:</a:t>
            </a:r>
          </a:p>
          <a:p>
            <a:r>
              <a:rPr lang="en-US" sz="2800" i="1" dirty="0" smtClean="0">
                <a:solidFill>
                  <a:schemeClr val="bg1"/>
                </a:solidFill>
                <a:effectLst>
                  <a:outerShdw blurRad="50800" dist="50800" dir="2700000" algn="ctr" rotWithShape="0">
                    <a:schemeClr val="tx1"/>
                  </a:outerShdw>
                </a:effectLst>
                <a:latin typeface="Futura Md BT" pitchFamily="34" charset="0"/>
              </a:rPr>
              <a:t>Conclusion &amp; Our Proper Response</a:t>
            </a:r>
            <a:endParaRPr lang="en-US" sz="2800" i="1" dirty="0">
              <a:solidFill>
                <a:schemeClr val="bg1"/>
              </a:solidFill>
              <a:effectLst>
                <a:outerShdw blurRad="50800" dist="50800" dir="2700000" algn="ctr" rotWithShape="0">
                  <a:schemeClr val="tx1"/>
                </a:outerShdw>
              </a:effectLst>
              <a:latin typeface="Futura Md BT"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a:t>
            </a:r>
            <a:r>
              <a:rPr lang="en-US" u="sng" dirty="0" smtClean="0"/>
              <a:t>Baptism does not save you</a:t>
            </a:r>
            <a:r>
              <a:rPr lang="en-US" dirty="0" smtClean="0"/>
              <a:t>, but shows the world that you have already been saved. And while </a:t>
            </a:r>
            <a:r>
              <a:rPr lang="en-US" u="sng" dirty="0" smtClean="0"/>
              <a:t>baptism is not required for salvation</a:t>
            </a:r>
            <a:r>
              <a:rPr lang="en-US" dirty="0" smtClean="0"/>
              <a:t>” </a:t>
            </a:r>
            <a:r>
              <a:rPr lang="en-US" sz="2400" b="0" dirty="0" smtClean="0"/>
              <a:t>(http://www.saddleback.com/).</a:t>
            </a:r>
          </a:p>
          <a:p>
            <a:r>
              <a:rPr lang="en-US" dirty="0" smtClean="0"/>
              <a:t>“</a:t>
            </a:r>
            <a:r>
              <a:rPr lang="en-US" u="sng" dirty="0" smtClean="0"/>
              <a:t>Baptism does not ‘save’ you</a:t>
            </a:r>
            <a:r>
              <a:rPr lang="en-US" dirty="0" smtClean="0"/>
              <a:t>” </a:t>
            </a:r>
            <a:r>
              <a:rPr lang="en-US" sz="2400" b="0" dirty="0" smtClean="0"/>
              <a:t>(http://www.saddleback.com/).</a:t>
            </a:r>
          </a:p>
          <a:p>
            <a:r>
              <a:rPr lang="en-US" dirty="0" smtClean="0"/>
              <a:t>“The act of </a:t>
            </a:r>
            <a:r>
              <a:rPr lang="en-US" u="sng" dirty="0" smtClean="0"/>
              <a:t>baptism does not in itself save</a:t>
            </a:r>
            <a:r>
              <a:rPr lang="en-US" dirty="0" smtClean="0"/>
              <a:t> a person” </a:t>
            </a:r>
            <a:r>
              <a:rPr lang="en-US" sz="2400" b="0" dirty="0" smtClean="0"/>
              <a:t>(Christ Fellowship “Baptism” video, “Conversation 1”).</a:t>
            </a:r>
          </a:p>
          <a:p>
            <a:r>
              <a:rPr lang="en-US" dirty="0" smtClean="0"/>
              <a:t>“</a:t>
            </a:r>
            <a:r>
              <a:rPr lang="en-US" u="sng" dirty="0" smtClean="0"/>
              <a:t>Baptism does not save you</a:t>
            </a:r>
            <a:r>
              <a:rPr lang="en-US" dirty="0" smtClean="0"/>
              <a:t>…You can be a Christian </a:t>
            </a:r>
            <a:r>
              <a:rPr lang="en-US" u="sng" dirty="0" smtClean="0"/>
              <a:t>without being baptized</a:t>
            </a:r>
            <a:r>
              <a:rPr lang="en-US" dirty="0" smtClean="0"/>
              <a:t>…” </a:t>
            </a:r>
            <a:r>
              <a:rPr lang="en-US" sz="2400" b="0" dirty="0" smtClean="0"/>
              <a:t>(Christ Fellowship “Baptism Orientation Video”).</a:t>
            </a:r>
            <a:endParaRPr lang="en-US" b="0" dirty="0" smtClean="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Baptism</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“It is </a:t>
            </a:r>
            <a:r>
              <a:rPr lang="en-US" u="sng" dirty="0" smtClean="0"/>
              <a:t>important to note that the Bible does not teach that baptism is necessary for salvation</a:t>
            </a:r>
            <a:r>
              <a:rPr lang="en-US" dirty="0" smtClean="0"/>
              <a:t>. A person is not saved because he or she is baptized. The thief on the cross next to Jesus was told he would be in paradise that day, yet he was not baptized” </a:t>
            </a:r>
            <a:r>
              <a:rPr lang="en-US" sz="2400" b="0" dirty="0" smtClean="0"/>
              <a:t>(http://gochristfellowship.com).</a:t>
            </a:r>
          </a:p>
          <a:p>
            <a:r>
              <a:rPr lang="en-US" dirty="0" smtClean="0"/>
              <a:t>“Baptism celebrations occur </a:t>
            </a:r>
            <a:r>
              <a:rPr lang="en-US" u="sng" dirty="0" smtClean="0"/>
              <a:t>monthly</a:t>
            </a:r>
            <a:r>
              <a:rPr lang="en-US" dirty="0" smtClean="0"/>
              <a:t>…In order to make the Baptism celebration more personal, we will accept the </a:t>
            </a:r>
            <a:r>
              <a:rPr lang="en-US" u="sng" dirty="0" smtClean="0"/>
              <a:t>first 40 people to register</a:t>
            </a:r>
            <a:r>
              <a:rPr lang="en-US" dirty="0" smtClean="0"/>
              <a:t> per month” </a:t>
            </a:r>
            <a:r>
              <a:rPr lang="en-US" sz="2400" b="0" dirty="0" smtClean="0"/>
              <a:t>(http://www.willowcreek.org/baptism/).</a:t>
            </a:r>
          </a:p>
          <a:p>
            <a:r>
              <a:rPr lang="en-US" dirty="0" smtClean="0"/>
              <a:t>“Unless there are </a:t>
            </a:r>
            <a:r>
              <a:rPr lang="en-US" u="sng" dirty="0" smtClean="0"/>
              <a:t>severe weather warnings</a:t>
            </a:r>
            <a:r>
              <a:rPr lang="en-US" dirty="0" smtClean="0"/>
              <a:t>, Baptism will occur rain or shine!” </a:t>
            </a:r>
            <a:r>
              <a:rPr lang="en-US" sz="2400" b="0" dirty="0" smtClean="0"/>
              <a:t>(http://www.saddleback.com/).</a:t>
            </a:r>
          </a:p>
          <a:p>
            <a:endParaRPr lang="en-US" dirty="0" smtClean="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Baptism</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“Upcoming Beach Baptisms: October through April </a:t>
            </a:r>
            <a:r>
              <a:rPr lang="en-US" u="sng" dirty="0" smtClean="0"/>
              <a:t>baptisms will be weather dependent</a:t>
            </a:r>
            <a:r>
              <a:rPr lang="en-US" dirty="0" smtClean="0"/>
              <a:t>” </a:t>
            </a:r>
            <a:r>
              <a:rPr lang="en-US" sz="2400" b="0" dirty="0" smtClean="0"/>
              <a:t>(http://gochristfellowship.com/events/baptism/).</a:t>
            </a:r>
          </a:p>
          <a:p>
            <a:r>
              <a:rPr lang="en-US" dirty="0" smtClean="0"/>
              <a:t>“Baptism happens the fourth weekend of almost every month at Christ Fellowship.  </a:t>
            </a:r>
            <a:r>
              <a:rPr lang="en-US" u="sng" dirty="0" smtClean="0"/>
              <a:t>You can schedule to be one</a:t>
            </a:r>
            <a:r>
              <a:rPr lang="en-US" dirty="0" smtClean="0"/>
              <a:t> of those who is baptized during one of our services or you can baptized at the beach during the summer…” </a:t>
            </a:r>
            <a:r>
              <a:rPr lang="en-US" sz="2400" b="0" dirty="0" smtClean="0"/>
              <a:t>(Christ Fellowship “Baptism Orientation Video”).</a:t>
            </a:r>
          </a:p>
          <a:p>
            <a:r>
              <a:rPr lang="en-US" dirty="0" smtClean="0"/>
              <a:t>“Some individuals may request Baptism by the </a:t>
            </a:r>
            <a:r>
              <a:rPr lang="en-US" u="sng" dirty="0" smtClean="0"/>
              <a:t>sprinkling of water rather than full immersion</a:t>
            </a:r>
            <a:r>
              <a:rPr lang="en-US" dirty="0" smtClean="0"/>
              <a:t>…Willow Creek offers the option of believers’ baptism in the modes of </a:t>
            </a:r>
            <a:r>
              <a:rPr lang="en-US" u="sng" dirty="0" smtClean="0"/>
              <a:t>sprinkling and immersion</a:t>
            </a:r>
            <a:r>
              <a:rPr lang="en-US" dirty="0" smtClean="0"/>
              <a:t>” </a:t>
            </a:r>
            <a:r>
              <a:rPr lang="en-US" sz="2400" b="0" dirty="0" smtClean="0"/>
              <a:t>(http://www.willowcreek.org/).</a:t>
            </a:r>
            <a:endParaRPr lang="en-US" b="0" dirty="0" smtClean="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Baptism</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a:t>
            </a:r>
            <a:r>
              <a:rPr lang="en-US" u="sng" dirty="0" smtClean="0"/>
              <a:t>If it takes rock music</a:t>
            </a:r>
            <a:r>
              <a:rPr lang="en-US" dirty="0" smtClean="0"/>
              <a:t> to get [young adults] to the church, then amen to that” </a:t>
            </a:r>
            <a:r>
              <a:rPr lang="en-US" sz="2400" b="0" dirty="0" smtClean="0"/>
              <a:t>(Christ Fellowship </a:t>
            </a:r>
            <a:r>
              <a:rPr lang="en-US" sz="2400" b="0" i="1" dirty="0" smtClean="0"/>
              <a:t>PB Post </a:t>
            </a:r>
            <a:r>
              <a:rPr lang="en-US" sz="2400" b="0" dirty="0" smtClean="0"/>
              <a:t>article).</a:t>
            </a:r>
            <a:endParaRPr lang="en-US" b="0" dirty="0" smtClean="0"/>
          </a:p>
          <a:p>
            <a:r>
              <a:rPr lang="en-US" dirty="0" smtClean="0"/>
              <a:t>“These changes have produced a generation that expects to be offered options in every area…It is not pandering to consumerism to offer multiple services or </a:t>
            </a:r>
            <a:r>
              <a:rPr lang="en-US" u="sng" dirty="0" smtClean="0"/>
              <a:t>multiple styles of worship</a:t>
            </a:r>
            <a:r>
              <a:rPr lang="en-US" dirty="0" smtClean="0"/>
              <a:t>.  It is strategic and unselfish, and it says we will do whatever it takes to reach more people for Christ” </a:t>
            </a:r>
            <a:r>
              <a:rPr lang="en-US" sz="2400" b="0" dirty="0" smtClean="0"/>
              <a:t>(</a:t>
            </a:r>
            <a:r>
              <a:rPr lang="en-US" sz="2400" b="0" i="1" dirty="0" smtClean="0"/>
              <a:t>Purpose Driven, </a:t>
            </a:r>
            <a:r>
              <a:rPr lang="en-US" sz="2400" b="0" dirty="0" smtClean="0"/>
              <a:t>p. 200).</a:t>
            </a: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Evangelism &amp; Worship</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pPr marL="342900" lvl="1" indent="-342900">
              <a:buFont typeface="Arial" pitchFamily="34" charset="0"/>
              <a:buChar char="•"/>
            </a:pPr>
            <a:r>
              <a:rPr lang="en-US" dirty="0" smtClean="0">
                <a:solidFill>
                  <a:srgbClr val="FFFF00"/>
                </a:solidFill>
              </a:rPr>
              <a:t>“There is </a:t>
            </a:r>
            <a:r>
              <a:rPr lang="en-US" u="sng" dirty="0" smtClean="0">
                <a:solidFill>
                  <a:srgbClr val="FFFF00"/>
                </a:solidFill>
              </a:rPr>
              <a:t>no correct ‘style’ of worship</a:t>
            </a:r>
            <a:r>
              <a:rPr lang="en-US" dirty="0" smtClean="0">
                <a:solidFill>
                  <a:srgbClr val="FFFF00"/>
                </a:solidFill>
              </a:rPr>
              <a:t>…I don’t think God is offended or even bothered by different styles of worship…In fact, I’m certain that God enjoys the variety! …The truth is, </a:t>
            </a:r>
            <a:r>
              <a:rPr lang="en-US" u="sng" dirty="0" smtClean="0">
                <a:solidFill>
                  <a:srgbClr val="FFFF00"/>
                </a:solidFill>
              </a:rPr>
              <a:t>there isn’t a biblical style of worship</a:t>
            </a:r>
            <a:r>
              <a:rPr lang="en-US" dirty="0" smtClean="0">
                <a:solidFill>
                  <a:srgbClr val="FFFF00"/>
                </a:solidFill>
              </a:rPr>
              <a:t>” </a:t>
            </a:r>
            <a:r>
              <a:rPr lang="en-US" sz="2400" b="0" dirty="0" smtClean="0">
                <a:solidFill>
                  <a:srgbClr val="FFFF00"/>
                </a:solidFill>
              </a:rPr>
              <a:t>(</a:t>
            </a:r>
            <a:r>
              <a:rPr lang="en-US" sz="2400" b="0" i="1" dirty="0" smtClean="0">
                <a:solidFill>
                  <a:srgbClr val="FFFF00"/>
                </a:solidFill>
              </a:rPr>
              <a:t>Purpose Driven, </a:t>
            </a:r>
            <a:r>
              <a:rPr lang="en-US" sz="2400" b="0" dirty="0" smtClean="0">
                <a:solidFill>
                  <a:srgbClr val="FFFF00"/>
                </a:solidFill>
              </a:rPr>
              <a:t>p. 240-241).</a:t>
            </a:r>
          </a:p>
          <a:p>
            <a:r>
              <a:rPr lang="en-US" dirty="0" smtClean="0"/>
              <a:t>“What is most important is that </a:t>
            </a:r>
            <a:r>
              <a:rPr lang="en-US" u="sng" dirty="0" smtClean="0"/>
              <a:t>God does not prescribe the form of our worship</a:t>
            </a:r>
            <a:r>
              <a:rPr lang="en-US" dirty="0" smtClean="0"/>
              <a:t>” </a:t>
            </a:r>
            <a:r>
              <a:rPr lang="en-US" sz="2400" b="0" dirty="0" smtClean="0"/>
              <a:t>(http://gochristfellowship.com/).</a:t>
            </a:r>
          </a:p>
          <a:p>
            <a:endParaRPr lang="en-US" dirty="0" smtClean="0">
              <a:solidFill>
                <a:srgbClr val="FFFF00"/>
              </a:solidFill>
            </a:endParaRP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Worship</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“1995: The growing congregation runs out of space and expands to create the area of the sanctuary known as ‘Samaria.’ Even with the additional space, more Sunday morning services and </a:t>
            </a:r>
            <a:r>
              <a:rPr lang="en-US" u="sng" dirty="0" smtClean="0"/>
              <a:t>a Saturday evening service are added</a:t>
            </a:r>
            <a:r>
              <a:rPr lang="en-US" dirty="0" smtClean="0"/>
              <a:t>.”</a:t>
            </a:r>
            <a:endParaRPr lang="en-US" sz="2000"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Worship</a:t>
            </a:r>
            <a:endParaRPr lang="en-US" dirty="0"/>
          </a:p>
        </p:txBody>
      </p:sp>
      <p:pic>
        <p:nvPicPr>
          <p:cNvPr id="4098" name="Picture 2"/>
          <p:cNvPicPr>
            <a:picLocks noChangeAspect="1" noChangeArrowheads="1"/>
          </p:cNvPicPr>
          <p:nvPr/>
        </p:nvPicPr>
        <p:blipFill>
          <a:blip r:embed="rId2" cstate="print"/>
          <a:srcRect t="15123" r="1515" b="39714"/>
          <a:stretch>
            <a:fillRect/>
          </a:stretch>
        </p:blipFill>
        <p:spPr bwMode="auto">
          <a:xfrm>
            <a:off x="-609600" y="3352800"/>
            <a:ext cx="9753600" cy="2615260"/>
          </a:xfrm>
          <a:prstGeom prst="rect">
            <a:avLst/>
          </a:prstGeom>
          <a:noFill/>
          <a:ln w="9525" algn="in">
            <a:solidFill>
              <a:srgbClr val="9099AE"/>
            </a:solidFill>
            <a:prstDash val="lgDash"/>
            <a:miter lim="800000"/>
            <a:headEnd/>
            <a:tailEnd/>
          </a:ln>
          <a:effectLst/>
        </p:spPr>
      </p:pic>
      <p:sp>
        <p:nvSpPr>
          <p:cNvPr id="6" name="Rectangle 5"/>
          <p:cNvSpPr/>
          <p:nvPr/>
        </p:nvSpPr>
        <p:spPr>
          <a:xfrm>
            <a:off x="0" y="6073914"/>
            <a:ext cx="9144000" cy="707886"/>
          </a:xfrm>
          <a:prstGeom prst="rect">
            <a:avLst/>
          </a:prstGeom>
        </p:spPr>
        <p:txBody>
          <a:bodyPr wrap="square">
            <a:spAutoFit/>
          </a:bodyPr>
          <a:lstStyle/>
          <a:p>
            <a:r>
              <a:rPr lang="en-US" sz="2000" b="1" i="1" dirty="0" smtClean="0">
                <a:solidFill>
                  <a:srgbClr val="FFFF00"/>
                </a:solidFill>
              </a:rPr>
              <a:t>Actual Screenshot on November 9, 2010 from http://gochristfellowship.com/ </a:t>
            </a:r>
            <a:r>
              <a:rPr lang="en-US" sz="2000" b="1" i="1" dirty="0" err="1" smtClean="0">
                <a:solidFill>
                  <a:srgbClr val="FFFF00"/>
                </a:solidFill>
              </a:rPr>
              <a:t>fileadmin</a:t>
            </a:r>
            <a:r>
              <a:rPr lang="en-US" sz="2000" b="1" i="1" dirty="0" smtClean="0">
                <a:solidFill>
                  <a:srgbClr val="FFFF00"/>
                </a:solidFill>
              </a:rPr>
              <a:t>/</a:t>
            </a:r>
            <a:r>
              <a:rPr lang="en-US" sz="2000" b="1" i="1" dirty="0" err="1" smtClean="0">
                <a:solidFill>
                  <a:srgbClr val="FFFF00"/>
                </a:solidFill>
              </a:rPr>
              <a:t>Life_Groups</a:t>
            </a:r>
            <a:r>
              <a:rPr lang="en-US" sz="2000" b="1" i="1" dirty="0" smtClean="0">
                <a:solidFill>
                  <a:srgbClr val="FFFF00"/>
                </a:solidFill>
              </a:rPr>
              <a:t>/25th_Anniv/CF_25_Years_of_Impact_magazine_for_web.pdf</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“Believers are to participate in observing the Lord’s Supper on a regular basis. While some churches observe it every Lord’s Day and others only once a month or once a quarter, it is quite clear that </a:t>
            </a:r>
            <a:r>
              <a:rPr lang="en-US" u="sng" dirty="0" smtClean="0"/>
              <a:t>the Lord’s Supper is to be observed on a perpetual basis until Jesus returns</a:t>
            </a:r>
            <a:r>
              <a:rPr lang="en-US" dirty="0" smtClean="0"/>
              <a:t>.”</a:t>
            </a:r>
            <a:endParaRPr lang="en-US" sz="2000"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The Lord’s Supper</a:t>
            </a:r>
            <a:endParaRPr lang="en-US" dirty="0"/>
          </a:p>
        </p:txBody>
      </p:sp>
      <p:sp>
        <p:nvSpPr>
          <p:cNvPr id="6" name="Rectangle 5"/>
          <p:cNvSpPr/>
          <p:nvPr/>
        </p:nvSpPr>
        <p:spPr>
          <a:xfrm>
            <a:off x="0" y="5867400"/>
            <a:ext cx="9144000" cy="1015663"/>
          </a:xfrm>
          <a:prstGeom prst="rect">
            <a:avLst/>
          </a:prstGeom>
        </p:spPr>
        <p:txBody>
          <a:bodyPr wrap="square">
            <a:spAutoFit/>
          </a:bodyPr>
          <a:lstStyle/>
          <a:p>
            <a:r>
              <a:rPr lang="en-US" sz="2000" b="1" i="1" dirty="0" smtClean="0">
                <a:solidFill>
                  <a:srgbClr val="FFFF00"/>
                </a:solidFill>
              </a:rPr>
              <a:t>Actual Screenshot on November 9, 2010 from http://gochristfellowship.com/ grow-deep/spiritual-questions/church/what-is-the-lords-supper-or-communion/</a:t>
            </a:r>
          </a:p>
          <a:p>
            <a:r>
              <a:rPr lang="en-US" sz="2000" b="1" i="1" dirty="0" smtClean="0">
                <a:solidFill>
                  <a:srgbClr val="FFFF00"/>
                </a:solidFill>
              </a:rPr>
              <a:t> </a:t>
            </a:r>
          </a:p>
        </p:txBody>
      </p:sp>
      <p:pic>
        <p:nvPicPr>
          <p:cNvPr id="5122" name="Picture 2"/>
          <p:cNvPicPr>
            <a:picLocks noChangeAspect="1" noChangeArrowheads="1"/>
          </p:cNvPicPr>
          <p:nvPr/>
        </p:nvPicPr>
        <p:blipFill>
          <a:blip r:embed="rId2" cstate="print"/>
          <a:srcRect l="21739" t="63768" r="21739" b="20290"/>
          <a:stretch>
            <a:fillRect/>
          </a:stretch>
        </p:blipFill>
        <p:spPr bwMode="auto">
          <a:xfrm>
            <a:off x="-685800" y="3429000"/>
            <a:ext cx="12951492" cy="2133600"/>
          </a:xfrm>
          <a:prstGeom prst="rect">
            <a:avLst/>
          </a:prstGeom>
          <a:noFill/>
          <a:ln w="9525" algn="in">
            <a:solidFill>
              <a:srgbClr val="9099AE"/>
            </a:solidFill>
            <a:prstDash val="lgDash"/>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a:t>
            </a:r>
            <a:r>
              <a:rPr lang="en-US" u="sng" dirty="0" smtClean="0"/>
              <a:t>We offer Communion at least 1 time per month in all of our services</a:t>
            </a:r>
            <a:r>
              <a:rPr lang="en-US" dirty="0" smtClean="0"/>
              <a:t>.  We are actually serving Communion this weekend (November 16 and 17).”</a:t>
            </a:r>
            <a:endParaRPr lang="en-US" sz="2000"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The Lord’s Supper</a:t>
            </a:r>
            <a:endParaRPr lang="en-US" dirty="0"/>
          </a:p>
        </p:txBody>
      </p:sp>
      <p:sp>
        <p:nvSpPr>
          <p:cNvPr id="6" name="Rectangle 5"/>
          <p:cNvSpPr/>
          <p:nvPr/>
        </p:nvSpPr>
        <p:spPr>
          <a:xfrm>
            <a:off x="0" y="5867400"/>
            <a:ext cx="9144000" cy="707886"/>
          </a:xfrm>
          <a:prstGeom prst="rect">
            <a:avLst/>
          </a:prstGeom>
        </p:spPr>
        <p:txBody>
          <a:bodyPr wrap="square">
            <a:spAutoFit/>
          </a:bodyPr>
          <a:lstStyle/>
          <a:p>
            <a:r>
              <a:rPr lang="en-US" sz="2000" b="1" i="1" dirty="0" smtClean="0">
                <a:solidFill>
                  <a:srgbClr val="FFFF00"/>
                </a:solidFill>
              </a:rPr>
              <a:t>Actual Screenshot on November 10, 2010 of email reply to me from CF. </a:t>
            </a:r>
          </a:p>
          <a:p>
            <a:r>
              <a:rPr lang="en-US" sz="2000" b="1" i="1" dirty="0" smtClean="0">
                <a:solidFill>
                  <a:srgbClr val="FFFF00"/>
                </a:solidFill>
              </a:rPr>
              <a:t> </a:t>
            </a:r>
          </a:p>
        </p:txBody>
      </p:sp>
      <p:pic>
        <p:nvPicPr>
          <p:cNvPr id="6146" name="Picture 2"/>
          <p:cNvPicPr>
            <a:picLocks noChangeAspect="1" noChangeArrowheads="1"/>
          </p:cNvPicPr>
          <p:nvPr/>
        </p:nvPicPr>
        <p:blipFill>
          <a:blip r:embed="rId2" cstate="print"/>
          <a:srcRect l="17046" t="38041" r="43813" b="48569"/>
          <a:stretch>
            <a:fillRect/>
          </a:stretch>
        </p:blipFill>
        <p:spPr bwMode="auto">
          <a:xfrm>
            <a:off x="0" y="2666999"/>
            <a:ext cx="9144000" cy="2624443"/>
          </a:xfrm>
          <a:prstGeom prst="rect">
            <a:avLst/>
          </a:prstGeom>
          <a:noFill/>
          <a:ln w="9525" algn="in">
            <a:noFill/>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105400"/>
            <a:ext cx="8915400" cy="1752600"/>
          </a:xfrm>
        </p:spPr>
        <p:txBody>
          <a:bodyPr>
            <a:normAutofit/>
          </a:bodyPr>
          <a:lstStyle/>
          <a:p>
            <a:r>
              <a:rPr lang="en-US" sz="2400" b="0" i="1" dirty="0" smtClean="0"/>
              <a:t>Actual Screenshot on November 9, 2010 from http://gochristfellowship.com/grow-deep/spiritual-questions/salvation/cana-christian-lose-hisher-salvation/</a:t>
            </a:r>
            <a:r>
              <a:rPr lang="en-US" sz="2400" b="0" dirty="0" smtClean="0"/>
              <a:t> </a:t>
            </a:r>
          </a:p>
          <a:p>
            <a:pPr marL="742950" lvl="2" indent="-342900"/>
            <a:endParaRPr lang="en-US" sz="2000" b="0" dirty="0" smtClean="0">
              <a:solidFill>
                <a:srgbClr val="FFFF00"/>
              </a:solidFill>
            </a:endParaRPr>
          </a:p>
          <a:p>
            <a:pPr marL="342900" lvl="1" indent="-342900">
              <a:buFont typeface="Arial" pitchFamily="34" charset="0"/>
              <a:buChar char="•"/>
            </a:pPr>
            <a:endParaRPr lang="en-US" sz="2400" b="0" dirty="0" smtClean="0">
              <a:solidFill>
                <a:srgbClr val="FFFF00"/>
              </a:solidFill>
            </a:endParaRP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Falling from Grace</a:t>
            </a:r>
            <a:endParaRPr lang="en-US" dirty="0"/>
          </a:p>
        </p:txBody>
      </p:sp>
      <p:pic>
        <p:nvPicPr>
          <p:cNvPr id="3074" name="Picture 2"/>
          <p:cNvPicPr>
            <a:picLocks noChangeAspect="1" noChangeArrowheads="1"/>
          </p:cNvPicPr>
          <p:nvPr/>
        </p:nvPicPr>
        <p:blipFill>
          <a:blip r:embed="rId2" cstate="print"/>
          <a:srcRect l="22221" t="54660" r="23611" b="15633"/>
          <a:stretch>
            <a:fillRect/>
          </a:stretch>
        </p:blipFill>
        <p:spPr bwMode="auto">
          <a:xfrm>
            <a:off x="-914400" y="1219200"/>
            <a:ext cx="12121572" cy="3886200"/>
          </a:xfrm>
          <a:prstGeom prst="rect">
            <a:avLst/>
          </a:prstGeom>
          <a:noFill/>
          <a:ln w="9525" algn="in">
            <a:solidFill>
              <a:srgbClr val="9099AE"/>
            </a:solidFill>
            <a:prstDash val="lgDash"/>
            <a:miter lim="800000"/>
            <a:headEnd/>
            <a:tailEnd/>
          </a:ln>
          <a:effec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pPr marL="342900" lvl="1" indent="-342900">
              <a:buFont typeface="Arial" pitchFamily="34" charset="0"/>
              <a:buChar char="•"/>
            </a:pPr>
            <a:r>
              <a:rPr lang="en-US" dirty="0" smtClean="0">
                <a:solidFill>
                  <a:srgbClr val="FFFF00"/>
                </a:solidFill>
              </a:rPr>
              <a:t>Christians “may experience failure and even backsliding for a season, but if their faith is genuine, they will return to a pattern of obedient service, living out their true calling as God’s children. </a:t>
            </a:r>
            <a:r>
              <a:rPr lang="en-US" u="sng" dirty="0" smtClean="0">
                <a:solidFill>
                  <a:srgbClr val="FFFF00"/>
                </a:solidFill>
              </a:rPr>
              <a:t>Someone who is truly saved cannot lose their salvation</a:t>
            </a:r>
            <a:r>
              <a:rPr lang="en-US" dirty="0" smtClean="0">
                <a:solidFill>
                  <a:srgbClr val="FFFF00"/>
                </a:solidFill>
              </a:rPr>
              <a:t> (John 10:27-30; Romans 8:1; Romans 8:35-39; John 5:24; 1 John 5:13; Titus 3:7; 1 John 1:8-9).”</a:t>
            </a:r>
          </a:p>
          <a:p>
            <a:pPr lvl="1"/>
            <a:r>
              <a:rPr lang="en-US" b="0" i="1" dirty="0" smtClean="0"/>
              <a:t>November 9, 2010 from http://gochristfellowship.com/grow-deep/spiritual-questions/salvation/cana-christian-lose-hisher-salvation/</a:t>
            </a:r>
            <a:endParaRPr lang="en-US" dirty="0" smtClean="0"/>
          </a:p>
          <a:p>
            <a:pPr marL="742950" lvl="2" indent="-342900"/>
            <a:endParaRPr lang="en-US" dirty="0" smtClean="0">
              <a:solidFill>
                <a:srgbClr val="FFFF00"/>
              </a:solidFill>
            </a:endParaRPr>
          </a:p>
          <a:p>
            <a:pPr marL="342900" lvl="1" indent="-342900">
              <a:buFont typeface="Arial" pitchFamily="34" charset="0"/>
              <a:buChar char="•"/>
            </a:pPr>
            <a:endParaRPr lang="en-US" dirty="0" smtClean="0">
              <a:solidFill>
                <a:srgbClr val="FFFF00"/>
              </a:solidFill>
            </a:endParaRP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Falling from Grace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Class Is NOT Intended to Do</a:t>
            </a:r>
            <a:endParaRPr lang="en-US" dirty="0"/>
          </a:p>
        </p:txBody>
      </p:sp>
      <p:sp>
        <p:nvSpPr>
          <p:cNvPr id="3" name="Content Placeholder 2"/>
          <p:cNvSpPr>
            <a:spLocks noGrp="1"/>
          </p:cNvSpPr>
          <p:nvPr>
            <p:ph idx="1"/>
          </p:nvPr>
        </p:nvSpPr>
        <p:spPr/>
        <p:txBody>
          <a:bodyPr/>
          <a:lstStyle/>
          <a:p>
            <a:r>
              <a:rPr lang="en-US" dirty="0" smtClean="0"/>
              <a:t>Not to be unkind</a:t>
            </a:r>
          </a:p>
          <a:p>
            <a:r>
              <a:rPr lang="en-US" dirty="0" smtClean="0"/>
              <a:t>Not to present a haughty, un-</a:t>
            </a:r>
            <a:r>
              <a:rPr lang="en-US" dirty="0" err="1" smtClean="0"/>
              <a:t>Christlike</a:t>
            </a:r>
            <a:r>
              <a:rPr lang="en-US" dirty="0" smtClean="0"/>
              <a:t> spirit</a:t>
            </a:r>
          </a:p>
          <a:p>
            <a:r>
              <a:rPr lang="en-US" dirty="0" smtClean="0"/>
              <a:t>Not to attack Community Churches (in general)</a:t>
            </a:r>
          </a:p>
          <a:p>
            <a:r>
              <a:rPr lang="en-US" dirty="0" smtClean="0"/>
              <a:t>Not to attack a particular Community Church</a:t>
            </a:r>
          </a:p>
          <a:p>
            <a:r>
              <a:rPr lang="en-US" dirty="0" smtClean="0"/>
              <a:t>Not to treat them unjustly in any way</a:t>
            </a:r>
          </a:p>
          <a:p>
            <a:r>
              <a:rPr lang="en-US" dirty="0" smtClean="0"/>
              <a:t>Not to misrepresent them in any way</a:t>
            </a:r>
          </a:p>
          <a:p>
            <a:r>
              <a:rPr lang="en-US" dirty="0" smtClean="0"/>
              <a:t>Not to ridicule or belittle any person or organization</a:t>
            </a:r>
          </a:p>
          <a:p>
            <a:r>
              <a:rPr lang="en-US" dirty="0" smtClean="0"/>
              <a:t>Not to say, “We’re so much better than you”</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600200"/>
          </a:xfrm>
        </p:spPr>
        <p:txBody>
          <a:bodyPr>
            <a:normAutofit/>
          </a:bodyPr>
          <a:lstStyle/>
          <a:p>
            <a:pPr lvl="0"/>
            <a:r>
              <a:rPr lang="en-US" dirty="0" smtClean="0"/>
              <a:t>The Teachings of Scripture on </a:t>
            </a:r>
            <a:br>
              <a:rPr lang="en-US" dirty="0" smtClean="0"/>
            </a:br>
            <a:r>
              <a:rPr lang="en-US" dirty="0" smtClean="0"/>
              <a:t>Falling from Grace</a:t>
            </a:r>
            <a:endParaRPr lang="en-US" dirty="0"/>
          </a:p>
        </p:txBody>
      </p:sp>
      <p:sp>
        <p:nvSpPr>
          <p:cNvPr id="3" name="Content Placeholder 2"/>
          <p:cNvSpPr>
            <a:spLocks noGrp="1"/>
          </p:cNvSpPr>
          <p:nvPr>
            <p:ph idx="1"/>
          </p:nvPr>
        </p:nvSpPr>
        <p:spPr>
          <a:xfrm>
            <a:off x="228600" y="1447800"/>
            <a:ext cx="8915400" cy="5410200"/>
          </a:xfrm>
        </p:spPr>
        <p:txBody>
          <a:bodyPr>
            <a:normAutofit/>
          </a:bodyPr>
          <a:lstStyle/>
          <a:p>
            <a:r>
              <a:rPr lang="en-US" dirty="0" smtClean="0"/>
              <a:t>God plainly proclaims and clearly warns that a Christian can fall away and lose his salvation:</a:t>
            </a:r>
          </a:p>
          <a:p>
            <a:pPr lvl="1"/>
            <a:r>
              <a:rPr lang="en-US" dirty="0" smtClean="0"/>
              <a:t>Scriptures include Acts 8:22; 20:29-30; Rom. 6:12-13, 18; 11:21-22; 14:12; 1 Cor. 6:9; 10:12; 15:58; 2 Cor. 5:11; Gal. 1:6-9; 3:1; 5:1, 4, 7, 21; 6:1; Eph. 5:5-6, 10-11; Col. 3:6, 25; 1 Thess. 3:5; 2 Thess. 1:7-9; 1 Tim. 4:1; Heb. 2:1; 3:8-14; 4:1, 11; 6:4-6; 10:12-15, 26-27, 30-31, 36; 12:29; James 2:17, 20, 26; 4:4; 5:19-20; 1 Pet. 2:11; 2 Pet. 1:10; 2:18-22; 1 John 1:7; 2:15-17; Rev. 2:5, 10, 16; 3:3, 19</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pPr>
              <a:lnSpc>
                <a:spcPct val="90000"/>
              </a:lnSpc>
            </a:pPr>
            <a:r>
              <a:rPr lang="en-US" dirty="0" smtClean="0"/>
              <a:t>We arrived at Saddleback Valley.  </a:t>
            </a:r>
            <a:r>
              <a:rPr lang="en-US" u="sng" dirty="0" smtClean="0">
                <a:solidFill>
                  <a:schemeClr val="bg1"/>
                </a:solidFill>
              </a:rPr>
              <a:t>I</a:t>
            </a:r>
            <a:r>
              <a:rPr lang="en-US" dirty="0" smtClean="0"/>
              <a:t>…stopped at the first real estate office </a:t>
            </a:r>
            <a:r>
              <a:rPr lang="en-US" u="sng" dirty="0" smtClean="0">
                <a:solidFill>
                  <a:schemeClr val="bg1"/>
                </a:solidFill>
              </a:rPr>
              <a:t>I</a:t>
            </a:r>
            <a:r>
              <a:rPr lang="en-US" dirty="0" smtClean="0"/>
              <a:t> could find. </a:t>
            </a:r>
            <a:r>
              <a:rPr lang="en-US" u="sng" dirty="0" smtClean="0">
                <a:solidFill>
                  <a:schemeClr val="bg1"/>
                </a:solidFill>
              </a:rPr>
              <a:t>I</a:t>
            </a:r>
            <a:r>
              <a:rPr lang="en-US" dirty="0" smtClean="0"/>
              <a:t> walked in and introduced myself to the first realtor </a:t>
            </a:r>
            <a:r>
              <a:rPr lang="en-US" u="sng" dirty="0" smtClean="0">
                <a:solidFill>
                  <a:schemeClr val="bg1"/>
                </a:solidFill>
              </a:rPr>
              <a:t>I</a:t>
            </a:r>
            <a:r>
              <a:rPr lang="en-US" dirty="0" smtClean="0"/>
              <a:t> met.  His name was Don Dale…While driving to the condo, </a:t>
            </a:r>
            <a:r>
              <a:rPr lang="en-US" u="sng" dirty="0" smtClean="0">
                <a:solidFill>
                  <a:schemeClr val="bg1"/>
                </a:solidFill>
              </a:rPr>
              <a:t>I</a:t>
            </a:r>
            <a:r>
              <a:rPr lang="en-US" dirty="0" smtClean="0"/>
              <a:t> asked Don if he attended church anywhere.  He said he didn’t. </a:t>
            </a:r>
            <a:r>
              <a:rPr lang="en-US" u="sng" dirty="0" smtClean="0">
                <a:solidFill>
                  <a:schemeClr val="bg1"/>
                </a:solidFill>
              </a:rPr>
              <a:t>I</a:t>
            </a:r>
            <a:r>
              <a:rPr lang="en-US" dirty="0" smtClean="0"/>
              <a:t> replied, “Great!  </a:t>
            </a:r>
            <a:r>
              <a:rPr lang="en-US" u="sng" dirty="0" smtClean="0">
                <a:solidFill>
                  <a:schemeClr val="bg1"/>
                </a:solidFill>
              </a:rPr>
              <a:t>You’re my first member!</a:t>
            </a:r>
            <a:r>
              <a:rPr lang="en-US" dirty="0" smtClean="0"/>
              <a:t>”…</a:t>
            </a:r>
            <a:r>
              <a:rPr lang="en-US" u="sng" dirty="0" smtClean="0">
                <a:solidFill>
                  <a:schemeClr val="bg1"/>
                </a:solidFill>
              </a:rPr>
              <a:t> I</a:t>
            </a:r>
            <a:r>
              <a:rPr lang="en-US" dirty="0" smtClean="0"/>
              <a:t> began Saddleback Church with that realtor’s family… (</a:t>
            </a:r>
            <a:r>
              <a:rPr lang="en-US" i="1" dirty="0" smtClean="0"/>
              <a:t>Purpose Driven, </a:t>
            </a:r>
            <a:r>
              <a:rPr lang="en-US" dirty="0" smtClean="0"/>
              <a:t>36-37)</a:t>
            </a:r>
          </a:p>
          <a:p>
            <a:pPr>
              <a:lnSpc>
                <a:spcPct val="90000"/>
              </a:lnSpc>
            </a:pPr>
            <a:r>
              <a:rPr lang="en-US" dirty="0" smtClean="0"/>
              <a:t>Even though our staff is…</a:t>
            </a:r>
            <a:r>
              <a:rPr lang="en-US" u="sng" dirty="0" smtClean="0">
                <a:solidFill>
                  <a:schemeClr val="bg1"/>
                </a:solidFill>
              </a:rPr>
              <a:t> I</a:t>
            </a:r>
            <a:r>
              <a:rPr lang="en-US" dirty="0" smtClean="0"/>
              <a:t> require each of them to… (p. 57)</a:t>
            </a:r>
          </a:p>
          <a:p>
            <a:pPr>
              <a:lnSpc>
                <a:spcPct val="90000"/>
              </a:lnSpc>
            </a:pPr>
            <a:r>
              <a:rPr lang="en-US" u="sng" dirty="0" smtClean="0">
                <a:solidFill>
                  <a:schemeClr val="bg1"/>
                </a:solidFill>
              </a:rPr>
              <a:t>I</a:t>
            </a:r>
            <a:r>
              <a:rPr lang="en-US" dirty="0" smtClean="0"/>
              <a:t> want prospective members to make sure they know exactly where Saddleback Church is headed…before they join. (p. 91)</a:t>
            </a: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Church Organization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pPr>
              <a:lnSpc>
                <a:spcPct val="90000"/>
              </a:lnSpc>
            </a:pPr>
            <a:r>
              <a:rPr lang="en-US" u="sng" dirty="0" smtClean="0">
                <a:solidFill>
                  <a:schemeClr val="bg1"/>
                </a:solidFill>
              </a:rPr>
              <a:t>I</a:t>
            </a:r>
            <a:r>
              <a:rPr lang="en-US" dirty="0" smtClean="0"/>
              <a:t> instituted…</a:t>
            </a:r>
            <a:r>
              <a:rPr lang="en-US" u="sng" dirty="0" smtClean="0">
                <a:solidFill>
                  <a:schemeClr val="bg1"/>
                </a:solidFill>
              </a:rPr>
              <a:t> I</a:t>
            </a:r>
            <a:r>
              <a:rPr lang="en-US" dirty="0" smtClean="0"/>
              <a:t> repeatedly challenged…</a:t>
            </a:r>
            <a:r>
              <a:rPr lang="en-US" u="sng" dirty="0" smtClean="0">
                <a:solidFill>
                  <a:schemeClr val="bg1"/>
                </a:solidFill>
              </a:rPr>
              <a:t> I</a:t>
            </a:r>
            <a:r>
              <a:rPr lang="en-US" dirty="0" smtClean="0"/>
              <a:t> taught them…</a:t>
            </a:r>
            <a:r>
              <a:rPr lang="en-US" u="sng" dirty="0" smtClean="0">
                <a:solidFill>
                  <a:schemeClr val="bg1"/>
                </a:solidFill>
              </a:rPr>
              <a:t> I</a:t>
            </a:r>
            <a:r>
              <a:rPr lang="en-US" dirty="0" smtClean="0"/>
              <a:t> preached…</a:t>
            </a:r>
            <a:r>
              <a:rPr lang="en-US" u="sng" dirty="0" smtClean="0">
                <a:solidFill>
                  <a:schemeClr val="bg1"/>
                </a:solidFill>
              </a:rPr>
              <a:t> I</a:t>
            </a:r>
            <a:r>
              <a:rPr lang="en-US" dirty="0" smtClean="0"/>
              <a:t> taught…</a:t>
            </a:r>
            <a:r>
              <a:rPr lang="en-US" u="sng" dirty="0" smtClean="0">
                <a:solidFill>
                  <a:schemeClr val="bg1"/>
                </a:solidFill>
              </a:rPr>
              <a:t> I</a:t>
            </a:r>
            <a:r>
              <a:rPr lang="en-US" dirty="0" smtClean="0"/>
              <a:t> began to give greater emphasis…</a:t>
            </a:r>
            <a:r>
              <a:rPr lang="en-US" u="sng" dirty="0" smtClean="0">
                <a:solidFill>
                  <a:schemeClr val="bg1"/>
                </a:solidFill>
              </a:rPr>
              <a:t> I</a:t>
            </a:r>
            <a:r>
              <a:rPr lang="en-US" dirty="0" smtClean="0"/>
              <a:t> stressed…</a:t>
            </a:r>
            <a:r>
              <a:rPr lang="en-US" u="sng" dirty="0" smtClean="0">
                <a:solidFill>
                  <a:schemeClr val="bg1"/>
                </a:solidFill>
              </a:rPr>
              <a:t> I</a:t>
            </a:r>
            <a:r>
              <a:rPr lang="en-US" dirty="0" smtClean="0"/>
              <a:t> added staff to assist me…(p. 140)</a:t>
            </a:r>
          </a:p>
          <a:p>
            <a:pPr>
              <a:lnSpc>
                <a:spcPct val="90000"/>
              </a:lnSpc>
            </a:pPr>
            <a:r>
              <a:rPr lang="en-US" u="sng" dirty="0" smtClean="0">
                <a:solidFill>
                  <a:schemeClr val="bg1"/>
                </a:solidFill>
              </a:rPr>
              <a:t>I’m</a:t>
            </a:r>
            <a:r>
              <a:rPr lang="en-US" dirty="0" smtClean="0"/>
              <a:t> having to add younger staff… (p. 177)</a:t>
            </a:r>
          </a:p>
          <a:p>
            <a:pPr>
              <a:lnSpc>
                <a:spcPct val="90000"/>
              </a:lnSpc>
            </a:pPr>
            <a:r>
              <a:rPr lang="en-US" u="sng" dirty="0" smtClean="0">
                <a:solidFill>
                  <a:schemeClr val="bg1"/>
                </a:solidFill>
              </a:rPr>
              <a:t>I</a:t>
            </a:r>
            <a:r>
              <a:rPr lang="en-US" dirty="0" smtClean="0"/>
              <a:t> told the whole congregation, “</a:t>
            </a:r>
            <a:r>
              <a:rPr lang="en-US" u="sng" dirty="0" smtClean="0">
                <a:solidFill>
                  <a:schemeClr val="bg1"/>
                </a:solidFill>
              </a:rPr>
              <a:t>I</a:t>
            </a:r>
            <a:r>
              <a:rPr lang="en-US" dirty="0" smtClean="0"/>
              <a:t> release all of you to visit…and you don’t even have to tell </a:t>
            </a:r>
            <a:r>
              <a:rPr lang="en-US" u="sng" dirty="0" smtClean="0">
                <a:solidFill>
                  <a:schemeClr val="bg1"/>
                </a:solidFill>
              </a:rPr>
              <a:t>me</a:t>
            </a:r>
            <a:r>
              <a:rPr lang="en-US" dirty="0" smtClean="0"/>
              <a:t>.” (p. 386)</a:t>
            </a:r>
          </a:p>
          <a:p>
            <a:pPr>
              <a:lnSpc>
                <a:spcPct val="90000"/>
              </a:lnSpc>
            </a:pPr>
            <a:r>
              <a:rPr lang="en-US" dirty="0" smtClean="0"/>
              <a:t>My greatest source of learning, however, has been watching what God has done in the church </a:t>
            </a:r>
            <a:r>
              <a:rPr lang="en-US" u="sng" dirty="0" smtClean="0">
                <a:solidFill>
                  <a:schemeClr val="bg1"/>
                </a:solidFill>
              </a:rPr>
              <a:t>I pastor</a:t>
            </a:r>
            <a:r>
              <a:rPr lang="en-US" dirty="0" smtClean="0"/>
              <a:t>. (p. 18)</a:t>
            </a:r>
          </a:p>
          <a:p>
            <a:pPr>
              <a:lnSpc>
                <a:spcPct val="90000"/>
              </a:lnSpc>
            </a:pPr>
            <a:r>
              <a:rPr lang="en-US" u="sng" smtClean="0">
                <a:solidFill>
                  <a:schemeClr val="bg1"/>
                </a:solidFill>
              </a:rPr>
              <a:t>The pastor</a:t>
            </a:r>
            <a:r>
              <a:rPr lang="en-US" smtClean="0"/>
              <a:t> </a:t>
            </a:r>
            <a:r>
              <a:rPr lang="en-US" dirty="0" smtClean="0"/>
              <a:t>of the church sets the tone and atmosphere of the congregation. (p. 212)</a:t>
            </a: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Church Organization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fontScale="85000" lnSpcReduction="10000"/>
          </a:bodyPr>
          <a:lstStyle/>
          <a:p>
            <a:r>
              <a:rPr lang="en-US" dirty="0" smtClean="0"/>
              <a:t>Throughout the New Testament, principles of church leadership point to a central theme: plurality. The church is to be led by a plurality of godly leaders. By relying on consensual agreement of godly Elders selected from the congregation, the church creates a healthy checks-and-balances of leadership direction, financial accountability, spiritual guidance, and ministry implementation.</a:t>
            </a:r>
          </a:p>
          <a:p>
            <a:r>
              <a:rPr lang="en-US" dirty="0" smtClean="0"/>
              <a:t>Willow Creek implements these biblical principles in its leadership structure. A strategy of biblically based policies and guidelines within its Elder board and ministry leaders guides ministry decisions and ensure that a healthy, God-honoring implementation of leadership and pastoral care is carried out. Willow has been blessed by more than three decades of impeccable, godly leadership from an Elder board whose heart beats for the kingdom of God as expressed through the local church. We look to the future with confidence, thanks to the servant leadership this team of seasoned Christ followers provides.   </a:t>
            </a:r>
            <a:r>
              <a:rPr lang="en-US" b="0" dirty="0" smtClean="0"/>
              <a:t>(http://www.willowcreek.org/governance)</a:t>
            </a:r>
            <a:endParaRPr lang="en-US" b="0" dirty="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Church Organization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Church Organization</a:t>
            </a:r>
            <a:endParaRPr lang="en-US" dirty="0"/>
          </a:p>
        </p:txBody>
      </p:sp>
      <p:sp>
        <p:nvSpPr>
          <p:cNvPr id="4" name="Content Placeholder 3"/>
          <p:cNvSpPr>
            <a:spLocks noGrp="1"/>
          </p:cNvSpPr>
          <p:nvPr>
            <p:ph idx="1"/>
          </p:nvPr>
        </p:nvSpPr>
        <p:spPr/>
        <p:txBody>
          <a:bodyPr/>
          <a:lstStyle/>
          <a:p>
            <a:endParaRPr lang="en-US"/>
          </a:p>
        </p:txBody>
      </p:sp>
      <p:grpSp>
        <p:nvGrpSpPr>
          <p:cNvPr id="25" name="Group 24"/>
          <p:cNvGrpSpPr/>
          <p:nvPr/>
        </p:nvGrpSpPr>
        <p:grpSpPr>
          <a:xfrm>
            <a:off x="0" y="1143000"/>
            <a:ext cx="9144000" cy="15544800"/>
            <a:chOff x="0" y="1143000"/>
            <a:chExt cx="9144000" cy="15544800"/>
          </a:xfrm>
        </p:grpSpPr>
        <p:pic>
          <p:nvPicPr>
            <p:cNvPr id="2051" name="Picture 3"/>
            <p:cNvPicPr>
              <a:picLocks noChangeAspect="1" noChangeArrowheads="1"/>
            </p:cNvPicPr>
            <p:nvPr/>
          </p:nvPicPr>
          <p:blipFill>
            <a:blip r:embed="rId2" cstate="print"/>
            <a:srcRect l="9284" t="8519" r="10792"/>
            <a:stretch>
              <a:fillRect/>
            </a:stretch>
          </p:blipFill>
          <p:spPr bwMode="auto">
            <a:xfrm>
              <a:off x="0" y="1143000"/>
              <a:ext cx="9144000" cy="10653623"/>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l="9284" t="7691" r="10792" b="47161"/>
            <a:stretch>
              <a:fillRect/>
            </a:stretch>
          </p:blipFill>
          <p:spPr bwMode="auto">
            <a:xfrm>
              <a:off x="0" y="11430000"/>
              <a:ext cx="9144000" cy="5257800"/>
            </a:xfrm>
            <a:prstGeom prst="rect">
              <a:avLst/>
            </a:prstGeom>
            <a:noFill/>
            <a:ln w="9525">
              <a:noFill/>
              <a:miter lim="800000"/>
              <a:headEnd/>
              <a:tailEnd/>
            </a:ln>
          </p:spPr>
        </p:pic>
      </p:grpSp>
      <p:grpSp>
        <p:nvGrpSpPr>
          <p:cNvPr id="18" name="Group 17"/>
          <p:cNvGrpSpPr/>
          <p:nvPr/>
        </p:nvGrpSpPr>
        <p:grpSpPr>
          <a:xfrm>
            <a:off x="-9144" y="6960079"/>
            <a:ext cx="9153144" cy="16357121"/>
            <a:chOff x="11887200" y="15544800"/>
            <a:chExt cx="9153144" cy="16357121"/>
          </a:xfrm>
        </p:grpSpPr>
        <p:pic>
          <p:nvPicPr>
            <p:cNvPr id="17" name="Picture 4"/>
            <p:cNvPicPr>
              <a:picLocks noChangeAspect="1" noChangeArrowheads="1"/>
            </p:cNvPicPr>
            <p:nvPr/>
          </p:nvPicPr>
          <p:blipFill>
            <a:blip r:embed="rId3" cstate="print"/>
            <a:srcRect l="9284" t="52840" r="10792"/>
            <a:stretch>
              <a:fillRect/>
            </a:stretch>
          </p:blipFill>
          <p:spPr bwMode="auto">
            <a:xfrm>
              <a:off x="11896344" y="15544800"/>
              <a:ext cx="9144000" cy="5492151"/>
            </a:xfrm>
            <a:prstGeom prst="rect">
              <a:avLst/>
            </a:prstGeom>
            <a:noFill/>
            <a:ln w="9525">
              <a:noFill/>
              <a:miter lim="800000"/>
              <a:headEnd/>
              <a:tailEnd/>
            </a:ln>
          </p:spPr>
        </p:pic>
        <p:pic>
          <p:nvPicPr>
            <p:cNvPr id="14" name="Picture 5"/>
            <p:cNvPicPr>
              <a:picLocks noChangeAspect="1" noChangeArrowheads="1"/>
            </p:cNvPicPr>
            <p:nvPr/>
          </p:nvPicPr>
          <p:blipFill>
            <a:blip r:embed="rId4" cstate="print"/>
            <a:srcRect l="9048" t="7407" r="11027"/>
            <a:stretch>
              <a:fillRect/>
            </a:stretch>
          </p:blipFill>
          <p:spPr bwMode="auto">
            <a:xfrm>
              <a:off x="11887200" y="20574000"/>
              <a:ext cx="9144000" cy="10783019"/>
            </a:xfrm>
            <a:prstGeom prst="rect">
              <a:avLst/>
            </a:prstGeom>
            <a:noFill/>
            <a:ln w="9525">
              <a:noFill/>
              <a:miter lim="800000"/>
              <a:headEnd/>
              <a:tailEnd/>
            </a:ln>
          </p:spPr>
        </p:pic>
        <p:pic>
          <p:nvPicPr>
            <p:cNvPr id="15" name="Picture 6"/>
            <p:cNvPicPr>
              <a:picLocks noChangeAspect="1" noChangeArrowheads="1"/>
            </p:cNvPicPr>
            <p:nvPr/>
          </p:nvPicPr>
          <p:blipFill>
            <a:blip r:embed="rId5" cstate="print"/>
            <a:srcRect l="9284" t="61852" r="10792" b="14815"/>
            <a:stretch>
              <a:fillRect/>
            </a:stretch>
          </p:blipFill>
          <p:spPr bwMode="auto">
            <a:xfrm>
              <a:off x="11896344" y="29184600"/>
              <a:ext cx="9144000" cy="2717321"/>
            </a:xfrm>
            <a:prstGeom prst="rect">
              <a:avLst/>
            </a:prstGeom>
            <a:noFill/>
            <a:ln w="9525">
              <a:noFill/>
              <a:miter lim="800000"/>
              <a:headEnd/>
              <a:tailEnd/>
            </a:ln>
          </p:spPr>
        </p:pic>
      </p:grpSp>
      <p:grpSp>
        <p:nvGrpSpPr>
          <p:cNvPr id="19" name="Group 18"/>
          <p:cNvGrpSpPr/>
          <p:nvPr/>
        </p:nvGrpSpPr>
        <p:grpSpPr>
          <a:xfrm>
            <a:off x="-11049000" y="1219200"/>
            <a:ext cx="9153144" cy="31901921"/>
            <a:chOff x="-9144" y="-9220200"/>
            <a:chExt cx="9153144" cy="31901921"/>
          </a:xfrm>
        </p:grpSpPr>
        <p:grpSp>
          <p:nvGrpSpPr>
            <p:cNvPr id="20" name="Group 7"/>
            <p:cNvGrpSpPr/>
            <p:nvPr/>
          </p:nvGrpSpPr>
          <p:grpSpPr>
            <a:xfrm>
              <a:off x="0" y="-9220200"/>
              <a:ext cx="9144000" cy="21036951"/>
              <a:chOff x="0" y="-9220200"/>
              <a:chExt cx="9144000" cy="21036951"/>
            </a:xfrm>
          </p:grpSpPr>
          <p:pic>
            <p:nvPicPr>
              <p:cNvPr id="23" name="Picture 3"/>
              <p:cNvPicPr>
                <a:picLocks noChangeAspect="1" noChangeArrowheads="1"/>
              </p:cNvPicPr>
              <p:nvPr/>
            </p:nvPicPr>
            <p:blipFill>
              <a:blip r:embed="rId2" cstate="print"/>
              <a:srcRect l="9284" t="8519" r="10792"/>
              <a:stretch>
                <a:fillRect/>
              </a:stretch>
            </p:blipFill>
            <p:spPr bwMode="auto">
              <a:xfrm>
                <a:off x="0" y="-9220200"/>
                <a:ext cx="9144000" cy="10653623"/>
              </a:xfrm>
              <a:prstGeom prst="rect">
                <a:avLst/>
              </a:prstGeom>
              <a:noFill/>
              <a:ln w="9525">
                <a:noFill/>
                <a:miter lim="800000"/>
                <a:headEnd/>
                <a:tailEnd/>
              </a:ln>
            </p:spPr>
          </p:pic>
          <p:pic>
            <p:nvPicPr>
              <p:cNvPr id="24" name="Picture 4"/>
              <p:cNvPicPr>
                <a:picLocks noChangeAspect="1" noChangeArrowheads="1"/>
              </p:cNvPicPr>
              <p:nvPr/>
            </p:nvPicPr>
            <p:blipFill>
              <a:blip r:embed="rId3" cstate="print"/>
              <a:srcRect l="9284" t="7691" r="10792"/>
              <a:stretch>
                <a:fillRect/>
              </a:stretch>
            </p:blipFill>
            <p:spPr bwMode="auto">
              <a:xfrm>
                <a:off x="0" y="1066800"/>
                <a:ext cx="9144000" cy="10749951"/>
              </a:xfrm>
              <a:prstGeom prst="rect">
                <a:avLst/>
              </a:prstGeom>
              <a:noFill/>
              <a:ln w="9525">
                <a:noFill/>
                <a:miter lim="800000"/>
                <a:headEnd/>
                <a:tailEnd/>
              </a:ln>
            </p:spPr>
          </p:pic>
        </p:grpSp>
        <p:pic>
          <p:nvPicPr>
            <p:cNvPr id="21" name="Picture 5"/>
            <p:cNvPicPr>
              <a:picLocks noChangeAspect="1" noChangeArrowheads="1"/>
            </p:cNvPicPr>
            <p:nvPr/>
          </p:nvPicPr>
          <p:blipFill>
            <a:blip r:embed="rId4" cstate="print"/>
            <a:srcRect l="9048" t="7407" r="11027"/>
            <a:stretch>
              <a:fillRect/>
            </a:stretch>
          </p:blipFill>
          <p:spPr bwMode="auto">
            <a:xfrm>
              <a:off x="-9144" y="11353800"/>
              <a:ext cx="9144000" cy="10783019"/>
            </a:xfrm>
            <a:prstGeom prst="rect">
              <a:avLst/>
            </a:prstGeom>
            <a:noFill/>
            <a:ln w="9525">
              <a:noFill/>
              <a:miter lim="800000"/>
              <a:headEnd/>
              <a:tailEnd/>
            </a:ln>
          </p:spPr>
        </p:pic>
        <p:pic>
          <p:nvPicPr>
            <p:cNvPr id="22" name="Picture 6"/>
            <p:cNvPicPr>
              <a:picLocks noChangeAspect="1" noChangeArrowheads="1"/>
            </p:cNvPicPr>
            <p:nvPr/>
          </p:nvPicPr>
          <p:blipFill>
            <a:blip r:embed="rId5" cstate="print"/>
            <a:srcRect l="9284" t="61852" r="10792" b="14815"/>
            <a:stretch>
              <a:fillRect/>
            </a:stretch>
          </p:blipFill>
          <p:spPr bwMode="auto">
            <a:xfrm>
              <a:off x="0" y="19964400"/>
              <a:ext cx="9144000" cy="2717321"/>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fill="hold" nodeType="clickEffect">
                                  <p:stCondLst>
                                    <p:cond delay="0"/>
                                  </p:stCondLst>
                                  <p:childTnLst>
                                    <p:animMotion origin="layout" path="M 0 0 L 0 -1.3 " pathEditMode="relative" rAng="0" ptsTypes="AA">
                                      <p:cBhvr>
                                        <p:cTn id="6" dur="18000" fill="hold"/>
                                        <p:tgtEl>
                                          <p:spTgt spid="25"/>
                                        </p:tgtEl>
                                        <p:attrNameLst>
                                          <p:attrName>ppt_x</p:attrName>
                                          <p:attrName>ppt_y</p:attrName>
                                        </p:attrNameLst>
                                      </p:cBhvr>
                                      <p:rCtr x="0" y="-650"/>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decel="50000" fill="hold" nodeType="clickEffect">
                                  <p:stCondLst>
                                    <p:cond delay="0"/>
                                  </p:stCondLst>
                                  <p:childTnLst>
                                    <p:animMotion origin="layout" path="M 0.00052 -2.59259E-6 L 0.00052 -2.73703 " pathEditMode="relative" rAng="0" ptsTypes="AA">
                                      <p:cBhvr>
                                        <p:cTn id="10" dur="30000" fill="hold"/>
                                        <p:tgtEl>
                                          <p:spTgt spid="18"/>
                                        </p:tgtEl>
                                        <p:attrNameLst>
                                          <p:attrName>ppt_x</p:attrName>
                                          <p:attrName>ppt_y</p:attrName>
                                        </p:attrNameLst>
                                      </p:cBhvr>
                                      <p:rCtr x="0" y="-1369"/>
                                    </p:animMotion>
                                  </p:childTnLst>
                                </p:cTn>
                              </p:par>
                              <p:par>
                                <p:cTn id="11" presetID="64" presetClass="path" presetSubtype="0" decel="50000" fill="hold" nodeType="withEffect">
                                  <p:stCondLst>
                                    <p:cond delay="0"/>
                                  </p:stCondLst>
                                  <p:childTnLst>
                                    <p:animMotion origin="layout" path="M 0 -1.3 L 0 -2.91111 " pathEditMode="relative" rAng="0" ptsTypes="AA">
                                      <p:cBhvr>
                                        <p:cTn id="12" dur="18000" fill="hold"/>
                                        <p:tgtEl>
                                          <p:spTgt spid="25"/>
                                        </p:tgtEl>
                                        <p:attrNameLst>
                                          <p:attrName>ppt_x</p:attrName>
                                          <p:attrName>ppt_y</p:attrName>
                                        </p:attrNameLst>
                                      </p:cBhvr>
                                      <p:rCtr x="0" y="-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pPr>
              <a:lnSpc>
                <a:spcPct val="80000"/>
              </a:lnSpc>
            </a:pPr>
            <a:r>
              <a:rPr lang="en-US" sz="2400" dirty="0" smtClean="0"/>
              <a:t>Anyone who is a member [at Willow Creek] adheres to the statement of beliefs and practices of the church…</a:t>
            </a:r>
          </a:p>
          <a:p>
            <a:pPr>
              <a:lnSpc>
                <a:spcPct val="80000"/>
              </a:lnSpc>
            </a:pPr>
            <a:r>
              <a:rPr lang="en-US" sz="2400" dirty="0" smtClean="0"/>
              <a:t>Dick Carr had attended Willow Creek since 1992…That's why Mr. Carr's dissent over the women-in-leadership position is painful for him to talk about…When Mr. Carr decided to join the church, he ran into difficulties. An appendix of the membership book "threw up red flags for me."</a:t>
            </a:r>
          </a:p>
          <a:p>
            <a:pPr>
              <a:lnSpc>
                <a:spcPct val="80000"/>
              </a:lnSpc>
            </a:pPr>
            <a:r>
              <a:rPr lang="en-US" sz="2400" dirty="0" smtClean="0"/>
              <a:t>Mr. Carr asked his division leader, who told him to read Dr. B's</a:t>
            </a:r>
            <a:r>
              <a:rPr lang="en-US" sz="2400" i="1" dirty="0" smtClean="0"/>
              <a:t> Beyond Sex Roles</a:t>
            </a:r>
            <a:r>
              <a:rPr lang="en-US" sz="2400" dirty="0" smtClean="0"/>
              <a:t>. That raised even more questions…Mr. Carr went back to his division leader, who referred him to a female elder who is the author of a paper called “Elders’ Response to the Most Frequently Asked Questions About Membership at Willow Creek.” In that document, volunteer membership coaches are told, “We ask that Participating Members of Willow Creek minimally be able to affirm and joyfully sit under the teaching of women teachers…that they can joyfully submit to the leadership of women in various leadership positions at Willow Creek.”</a:t>
            </a:r>
          </a:p>
          <a:p>
            <a:pPr lvl="1">
              <a:lnSpc>
                <a:spcPct val="80000"/>
              </a:lnSpc>
            </a:pPr>
            <a:r>
              <a:rPr lang="en-US" sz="2400" b="0" dirty="0" smtClean="0"/>
              <a:t>(http://www.wayoflife.org/fbns/fbns/fbns464.html)</a:t>
            </a: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Church Organization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1600200"/>
          </a:xfrm>
        </p:spPr>
        <p:txBody>
          <a:bodyPr>
            <a:normAutofit/>
          </a:bodyPr>
          <a:lstStyle/>
          <a:p>
            <a:pPr lvl="0"/>
            <a:r>
              <a:rPr lang="en-US" dirty="0" smtClean="0"/>
              <a:t>The Teachings of Scripture on </a:t>
            </a:r>
            <a:br>
              <a:rPr lang="en-US" dirty="0" smtClean="0"/>
            </a:br>
            <a:r>
              <a:rPr lang="en-US" dirty="0" smtClean="0"/>
              <a:t>Church Organization</a:t>
            </a:r>
            <a:endParaRPr lang="en-US" dirty="0"/>
          </a:p>
        </p:txBody>
      </p:sp>
      <p:sp>
        <p:nvSpPr>
          <p:cNvPr id="3" name="Content Placeholder 2"/>
          <p:cNvSpPr>
            <a:spLocks noGrp="1"/>
          </p:cNvSpPr>
          <p:nvPr>
            <p:ph idx="1"/>
          </p:nvPr>
        </p:nvSpPr>
        <p:spPr>
          <a:xfrm>
            <a:off x="228600" y="1447800"/>
            <a:ext cx="8915400" cy="5410200"/>
          </a:xfrm>
        </p:spPr>
        <p:txBody>
          <a:bodyPr>
            <a:normAutofit fontScale="92500" lnSpcReduction="10000"/>
          </a:bodyPr>
          <a:lstStyle/>
          <a:p>
            <a:pPr>
              <a:lnSpc>
                <a:spcPct val="80000"/>
              </a:lnSpc>
            </a:pPr>
            <a:r>
              <a:rPr lang="en-US" dirty="0" smtClean="0"/>
              <a:t>In the New Testament church:</a:t>
            </a:r>
          </a:p>
          <a:p>
            <a:pPr lvl="1">
              <a:lnSpc>
                <a:spcPct val="80000"/>
              </a:lnSpc>
            </a:pPr>
            <a:r>
              <a:rPr lang="en-US" dirty="0" smtClean="0"/>
              <a:t>Local congregations are self-governing and completely autonomous. There is only one head of the church and that is Christ (Col. 1:18). </a:t>
            </a:r>
          </a:p>
          <a:p>
            <a:pPr lvl="1">
              <a:lnSpc>
                <a:spcPct val="80000"/>
              </a:lnSpc>
            </a:pPr>
            <a:r>
              <a:rPr lang="en-US" dirty="0" smtClean="0"/>
              <a:t>Local congregations are overseen by a group of qualified men (always a plurality) from within that congregation called elders (1 Tim. 3:1-7; Acts 14:23). </a:t>
            </a:r>
          </a:p>
          <a:p>
            <a:pPr lvl="2">
              <a:lnSpc>
                <a:spcPct val="80000"/>
              </a:lnSpc>
            </a:pPr>
            <a:r>
              <a:rPr lang="en-US" dirty="0" smtClean="0"/>
              <a:t>The name “pastor” never referred to a preacher in the New Testament but always to an elder and always to more than one man in a congregation. </a:t>
            </a:r>
          </a:p>
          <a:p>
            <a:pPr lvl="1">
              <a:lnSpc>
                <a:spcPct val="80000"/>
              </a:lnSpc>
            </a:pPr>
            <a:r>
              <a:rPr lang="en-US" dirty="0" smtClean="0"/>
              <a:t>Local congregations that are served by a group of qualified men called deacons (1 Tim. 3:8-13; Phil. 1:1). </a:t>
            </a:r>
          </a:p>
          <a:p>
            <a:pPr lvl="1">
              <a:lnSpc>
                <a:spcPct val="80000"/>
              </a:lnSpc>
            </a:pPr>
            <a:r>
              <a:rPr lang="en-US" dirty="0" smtClean="0"/>
              <a:t>Local congregations that have the gospel proclaimed to them by evangelists (2 Tim. 4:5; Eph. 4:11).  </a:t>
            </a:r>
          </a:p>
          <a:p>
            <a:pPr lvl="1">
              <a:lnSpc>
                <a:spcPct val="80000"/>
              </a:lnSpc>
            </a:pPr>
            <a:r>
              <a:rPr lang="en-US" dirty="0" smtClean="0"/>
              <a:t>Women are not permitted to be evangelists (1 Tim. 2:11) or elders (1 Tim. 3:2) but are encouraged to teach other women and children (Titus 2:3-4). </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Would you agree with this?</a:t>
            </a:r>
            <a:endParaRPr lang="en-US" dirty="0"/>
          </a:p>
        </p:txBody>
      </p:sp>
      <p:sp>
        <p:nvSpPr>
          <p:cNvPr id="3" name="Content Placeholder 2"/>
          <p:cNvSpPr>
            <a:spLocks noGrp="1"/>
          </p:cNvSpPr>
          <p:nvPr>
            <p:ph idx="1"/>
          </p:nvPr>
        </p:nvSpPr>
        <p:spPr/>
        <p:txBody>
          <a:bodyPr>
            <a:noAutofit/>
          </a:bodyPr>
          <a:lstStyle/>
          <a:p>
            <a:pPr marL="0" indent="0">
              <a:buNone/>
            </a:pPr>
            <a:r>
              <a:rPr lang="en-US" sz="2600" dirty="0" smtClean="0"/>
              <a:t>	“Left to ourselves, we corrupt virtually everything we touch, even the clear message of the Bible. This tendency to twist and misinterpret God’s revelation is recorded in the very history of God’s people and it remains a common occurrence in daily life:</a:t>
            </a:r>
          </a:p>
          <a:p>
            <a:pPr marL="569913" indent="-331788"/>
            <a:r>
              <a:rPr lang="en-US" sz="2600" dirty="0" smtClean="0"/>
              <a:t>“Israel continually deviated from the covenant stipulations of God despite the fact that God repeated them over and over.</a:t>
            </a:r>
          </a:p>
          <a:p>
            <a:pPr marL="569913" indent="-331788"/>
            <a:r>
              <a:rPr lang="en-US" sz="2600" dirty="0" smtClean="0"/>
              <a:t>“The New Testament community had false prophets attempt to infiltrate its ranks and subvert the Gospel message.</a:t>
            </a:r>
          </a:p>
          <a:p>
            <a:pPr marL="569913" indent="-331788"/>
            <a:r>
              <a:rPr lang="en-US" sz="2600" dirty="0" smtClean="0"/>
              <a:t>“The Early Church saw its doctrinal purity tainted soon after the Apostles had died.</a:t>
            </a:r>
          </a:p>
        </p:txBody>
      </p:sp>
      <p:sp>
        <p:nvSpPr>
          <p:cNvPr id="4" name="Rectangle 3"/>
          <p:cNvSpPr/>
          <p:nvPr/>
        </p:nvSpPr>
        <p:spPr>
          <a:xfrm>
            <a:off x="0" y="0"/>
            <a:ext cx="51054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Would you agree with this?</a:t>
            </a:r>
            <a:endParaRPr lang="en-US" dirty="0"/>
          </a:p>
        </p:txBody>
      </p:sp>
      <p:sp>
        <p:nvSpPr>
          <p:cNvPr id="3" name="Content Placeholder 2"/>
          <p:cNvSpPr>
            <a:spLocks noGrp="1"/>
          </p:cNvSpPr>
          <p:nvPr>
            <p:ph idx="1"/>
          </p:nvPr>
        </p:nvSpPr>
        <p:spPr>
          <a:xfrm>
            <a:off x="228600" y="1447800"/>
            <a:ext cx="8915400" cy="5410200"/>
          </a:xfrm>
        </p:spPr>
        <p:txBody>
          <a:bodyPr>
            <a:normAutofit fontScale="92500" lnSpcReduction="20000"/>
          </a:bodyPr>
          <a:lstStyle/>
          <a:p>
            <a:pPr marL="0" indent="0">
              <a:buNone/>
            </a:pPr>
            <a:r>
              <a:rPr lang="en-US" dirty="0" smtClean="0"/>
              <a:t>	“It is quite common for individuals to pick and choose what they approve in God’s word and discard the rest. It is common practice to substitute the truth as taught by the Apostles with purely human traditions, substituting God’s Word with error-laden religious rituals…. </a:t>
            </a:r>
          </a:p>
          <a:p>
            <a:pPr marL="0" indent="0">
              <a:buNone/>
            </a:pPr>
            <a:r>
              <a:rPr lang="en-US" dirty="0" smtClean="0"/>
              <a:t>	“...Why are there so many religions? These are man-made attempts to re-connect with God on human terms while rejecting God’s terms.</a:t>
            </a:r>
          </a:p>
          <a:p>
            <a:pPr marL="0" indent="0">
              <a:buNone/>
            </a:pPr>
            <a:r>
              <a:rPr lang="en-US" dirty="0" smtClean="0"/>
              <a:t>	“There are lots of religions, philosophies, and ideas out there. They all claim to reflect reality and truth. The exclusive claims of the Bible are not popular with many people, </a:t>
            </a:r>
            <a:r>
              <a:rPr lang="en-US" u="sng" dirty="0" smtClean="0"/>
              <a:t>yet it is clear that any belief that is not supported by Scripture is false and must be rejected</a:t>
            </a:r>
            <a:r>
              <a:rPr lang="en-US" dirty="0" smtClean="0"/>
              <a:t>. All other views and religions are in error. Only the biblical [view] reflects the reality of the Creator’s perspective, the way things really are.”</a:t>
            </a:r>
          </a:p>
          <a:p>
            <a:pPr marL="0" indent="0">
              <a:buNone/>
            </a:pPr>
            <a:r>
              <a:rPr lang="en-US" dirty="0" smtClean="0"/>
              <a:t> </a:t>
            </a:r>
            <a:endParaRPr lang="en-US" dirty="0"/>
          </a:p>
        </p:txBody>
      </p:sp>
      <p:sp>
        <p:nvSpPr>
          <p:cNvPr id="5" name="Rectangle 4"/>
          <p:cNvSpPr/>
          <p:nvPr/>
        </p:nvSpPr>
        <p:spPr>
          <a:xfrm>
            <a:off x="0" y="0"/>
            <a:ext cx="51054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6172200"/>
            <a:ext cx="9144000" cy="646331"/>
          </a:xfrm>
          <a:prstGeom prst="rect">
            <a:avLst/>
          </a:prstGeom>
          <a:noFill/>
        </p:spPr>
        <p:txBody>
          <a:bodyPr wrap="square" rtlCol="0">
            <a:spAutoFit/>
          </a:bodyPr>
          <a:lstStyle/>
          <a:p>
            <a:pPr algn="r"/>
            <a:r>
              <a:rPr lang="en-US" b="1" i="1" dirty="0" smtClean="0">
                <a:solidFill>
                  <a:schemeClr val="bg1"/>
                </a:solidFill>
              </a:rPr>
              <a:t>November 9, 2010 from http:// </a:t>
            </a:r>
          </a:p>
          <a:p>
            <a:pPr algn="r"/>
            <a:r>
              <a:rPr lang="en-US" b="1" i="1" dirty="0" smtClean="0">
                <a:solidFill>
                  <a:schemeClr val="bg1"/>
                </a:solidFill>
              </a:rPr>
              <a:t>gochristfellowship.com/grow-deep/spiritual-questions/salvation/what-happened-in-the-fall/</a:t>
            </a:r>
            <a:endParaRPr lang="en-US" b="1" dirty="0" smtClean="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14400"/>
          </a:xfrm>
        </p:spPr>
        <p:txBody>
          <a:bodyPr>
            <a:normAutofit fontScale="90000"/>
          </a:bodyPr>
          <a:lstStyle/>
          <a:p>
            <a:pPr lvl="0"/>
            <a:r>
              <a:rPr lang="en-US" dirty="0" smtClean="0"/>
              <a:t>How Would God Have Me/Us Respond?</a:t>
            </a:r>
            <a:endParaRPr lang="en-US" dirty="0"/>
          </a:p>
        </p:txBody>
      </p:sp>
      <p:sp>
        <p:nvSpPr>
          <p:cNvPr id="3" name="Content Placeholder 2"/>
          <p:cNvSpPr>
            <a:spLocks noGrp="1"/>
          </p:cNvSpPr>
          <p:nvPr>
            <p:ph idx="1"/>
          </p:nvPr>
        </p:nvSpPr>
        <p:spPr>
          <a:xfrm>
            <a:off x="228600" y="838200"/>
            <a:ext cx="8915400" cy="6019800"/>
          </a:xfrm>
        </p:spPr>
        <p:txBody>
          <a:bodyPr>
            <a:normAutofit fontScale="92500"/>
          </a:bodyPr>
          <a:lstStyle/>
          <a:p>
            <a:r>
              <a:rPr lang="en-US" dirty="0" smtClean="0"/>
              <a:t>We must recognize that their doctrines and practices are NOT in harmony with God’s Word!</a:t>
            </a:r>
          </a:p>
          <a:p>
            <a:pPr lvl="1"/>
            <a:r>
              <a:rPr lang="en-US" dirty="0" smtClean="0"/>
              <a:t>Based on all the evidence (presented </a:t>
            </a:r>
            <a:r>
              <a:rPr lang="en-US" smtClean="0"/>
              <a:t>and </a:t>
            </a:r>
            <a:r>
              <a:rPr lang="en-US" smtClean="0"/>
              <a:t>other </a:t>
            </a:r>
            <a:r>
              <a:rPr lang="en-US" dirty="0" err="1" smtClean="0"/>
              <a:t>unpre-sented</a:t>
            </a:r>
            <a:r>
              <a:rPr lang="en-US" dirty="0" smtClean="0"/>
              <a:t>), the Community Churches (incl. Christ Fellowship) are not “holding fast the pattern of sound words” (2 Tim. 1:13).  They are not submitting to the authority of Christ (Col. 3:17) and are not doing the will of God, as detailed in the pages of the New Testament (Matt. 7:21). </a:t>
            </a:r>
            <a:endParaRPr lang="en-US" sz="1800" dirty="0" smtClean="0"/>
          </a:p>
          <a:p>
            <a:pPr lvl="1"/>
            <a:r>
              <a:rPr lang="en-US" dirty="0" smtClean="0"/>
              <a:t>In their own words, their teachings and practices, which are not supported by Scripture, are “false and must be rejected.”  Please remember that this is not intended to be an attack, but an honest evaluation of their teachings in light of the teachings of Scripture.  God said, “</a:t>
            </a:r>
            <a:r>
              <a:rPr lang="en-US" u="sng" dirty="0" smtClean="0"/>
              <a:t>Do all in the name of the Lord Jesus</a:t>
            </a:r>
            <a:r>
              <a:rPr lang="en-US" dirty="0" smtClean="0"/>
              <a:t>” (Col. 3:17).</a:t>
            </a:r>
            <a:endParaRPr lang="en-US" sz="1800" dirty="0" smtClean="0"/>
          </a:p>
          <a:p>
            <a:pPr>
              <a:buNone/>
            </a:pP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Class Is Intended to Do</a:t>
            </a:r>
            <a:endParaRPr lang="en-US" dirty="0"/>
          </a:p>
        </p:txBody>
      </p:sp>
      <p:sp>
        <p:nvSpPr>
          <p:cNvPr id="3" name="Content Placeholder 2"/>
          <p:cNvSpPr>
            <a:spLocks noGrp="1"/>
          </p:cNvSpPr>
          <p:nvPr>
            <p:ph idx="1"/>
          </p:nvPr>
        </p:nvSpPr>
        <p:spPr>
          <a:xfrm>
            <a:off x="228600" y="990600"/>
            <a:ext cx="8915400" cy="5867400"/>
          </a:xfrm>
        </p:spPr>
        <p:txBody>
          <a:bodyPr>
            <a:normAutofit lnSpcReduction="10000"/>
          </a:bodyPr>
          <a:lstStyle/>
          <a:p>
            <a:r>
              <a:rPr lang="en-US" sz="2500" dirty="0" smtClean="0"/>
              <a:t>To follow the soul-saving instructions of the Lord:</a:t>
            </a:r>
          </a:p>
          <a:p>
            <a:pPr lvl="1"/>
            <a:r>
              <a:rPr lang="en-US" sz="2200" dirty="0" smtClean="0"/>
              <a:t>“Beloved, do not believe every spirit, but test the spirits, whether they are of God…” (1 John 4:1; cf. 1 Thess. 5:21)</a:t>
            </a:r>
          </a:p>
          <a:p>
            <a:r>
              <a:rPr lang="en-US" sz="2500" dirty="0" smtClean="0"/>
              <a:t>To follow the highly-praised example of the </a:t>
            </a:r>
            <a:r>
              <a:rPr lang="en-US" sz="2500" dirty="0" err="1" smtClean="0"/>
              <a:t>Bereans</a:t>
            </a:r>
            <a:r>
              <a:rPr lang="en-US" sz="2500" dirty="0" smtClean="0"/>
              <a:t>:</a:t>
            </a:r>
          </a:p>
          <a:p>
            <a:pPr lvl="1"/>
            <a:r>
              <a:rPr lang="en-US" sz="2200" dirty="0" smtClean="0"/>
              <a:t>“…They received the word with all readiness, and searched the Scriptures daily to find out whether these things were so” (Acts 17:11).</a:t>
            </a:r>
          </a:p>
          <a:p>
            <a:r>
              <a:rPr lang="en-US" sz="2500" dirty="0" smtClean="0"/>
              <a:t>To fairly examine the teachings of a popular religious movement in light of the teachings of Scripture, by presenting their teachings in their own words and comparing them with God’s teachings in His own Words</a:t>
            </a:r>
          </a:p>
          <a:p>
            <a:pPr lvl="1"/>
            <a:r>
              <a:rPr lang="en-US" sz="2200" dirty="0" smtClean="0"/>
              <a:t>Psa. 119:105, 130; John 3:19-21; 2 Cor. 4:4-6; Eph. 5:13; 2 Pet. 1:19</a:t>
            </a:r>
          </a:p>
          <a:p>
            <a:r>
              <a:rPr lang="en-US" sz="2500" dirty="0" smtClean="0"/>
              <a:t>To examine whether we are in “the faith”/“the truth” (2 Cor. 13:5-7), as there is only “one faith” (Eph. 4:4-6)</a:t>
            </a:r>
          </a:p>
          <a:p>
            <a:r>
              <a:rPr lang="en-US" sz="2500" dirty="0" smtClean="0"/>
              <a:t>To sharpen our knowledge, inform our hearts and fortify our faith in the faith of the gospel (2 Pet. 3:15; Jude 3; Prov. 3:5-6)</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14400"/>
          </a:xfrm>
        </p:spPr>
        <p:txBody>
          <a:bodyPr>
            <a:normAutofit fontScale="90000"/>
          </a:bodyPr>
          <a:lstStyle/>
          <a:p>
            <a:pPr lvl="0"/>
            <a:r>
              <a:rPr lang="en-US" dirty="0" smtClean="0"/>
              <a:t>How Would God Have Me/Us Respond?</a:t>
            </a:r>
            <a:endParaRPr lang="en-US" dirty="0"/>
          </a:p>
        </p:txBody>
      </p:sp>
      <p:sp>
        <p:nvSpPr>
          <p:cNvPr id="3" name="Content Placeholder 2"/>
          <p:cNvSpPr>
            <a:spLocks noGrp="1"/>
          </p:cNvSpPr>
          <p:nvPr>
            <p:ph idx="1"/>
          </p:nvPr>
        </p:nvSpPr>
        <p:spPr>
          <a:xfrm>
            <a:off x="228600" y="838200"/>
            <a:ext cx="8915400" cy="6019800"/>
          </a:xfrm>
        </p:spPr>
        <p:txBody>
          <a:bodyPr>
            <a:normAutofit/>
          </a:bodyPr>
          <a:lstStyle/>
          <a:p>
            <a:r>
              <a:rPr lang="en-US" dirty="0" smtClean="0"/>
              <a:t>How can we reach them?</a:t>
            </a:r>
          </a:p>
          <a:p>
            <a:pPr lvl="1"/>
            <a:r>
              <a:rPr lang="en-US" dirty="0" smtClean="0"/>
              <a:t>Go back to the Bible!</a:t>
            </a:r>
          </a:p>
          <a:p>
            <a:pPr lvl="1"/>
            <a:r>
              <a:rPr lang="en-US" dirty="0" smtClean="0"/>
              <a:t>Demand Bible authority!</a:t>
            </a:r>
          </a:p>
          <a:p>
            <a:pPr lvl="2"/>
            <a:r>
              <a:rPr lang="en-US" dirty="0" smtClean="0"/>
              <a:t>Ask: “Where is that in the Bible?”</a:t>
            </a:r>
          </a:p>
          <a:p>
            <a:pPr lvl="2"/>
            <a:r>
              <a:rPr lang="en-US" dirty="0" smtClean="0"/>
              <a:t>Ask: “What verse teaches that?”</a:t>
            </a:r>
          </a:p>
          <a:p>
            <a:pPr lvl="1"/>
            <a:r>
              <a:rPr lang="en-US" dirty="0" smtClean="0"/>
              <a:t>Reveal the Simplicity of N.T. Christianity</a:t>
            </a:r>
          </a:p>
          <a:p>
            <a:pPr lvl="2"/>
            <a:r>
              <a:rPr lang="en-US" dirty="0" smtClean="0"/>
              <a:t>One God, One Book, One Religion, One Church, One Plan</a:t>
            </a:r>
          </a:p>
          <a:p>
            <a:pPr lvl="1"/>
            <a:r>
              <a:rPr lang="en-US" dirty="0" smtClean="0"/>
              <a:t>Invite to Participate in the Beauty of N.T. Worship</a:t>
            </a:r>
          </a:p>
          <a:p>
            <a:pPr lvl="1"/>
            <a:r>
              <a:rPr lang="en-US" dirty="0" smtClean="0"/>
              <a:t>Focus on Salvation As the Key Issue</a:t>
            </a:r>
          </a:p>
          <a:p>
            <a:pPr lvl="2"/>
            <a:r>
              <a:rPr lang="en-US" dirty="0" smtClean="0"/>
              <a:t>Ask: “What must one do to be saved?”</a:t>
            </a:r>
          </a:p>
          <a:p>
            <a:pPr lvl="2"/>
            <a:r>
              <a:rPr lang="en-US" dirty="0" smtClean="0"/>
              <a:t>Ask: “What does the Bible say?”</a:t>
            </a:r>
          </a:p>
          <a:p>
            <a:pPr lvl="2"/>
            <a:r>
              <a:rPr lang="en-US" dirty="0" smtClean="0"/>
              <a:t>Show them God’s perfect plan of salvation in His Word.</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anim calcmode="lin" valueType="num">
                                      <p:cBhvr>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anim calcmode="lin" valueType="num">
                                      <p:cBhvr>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anim calcmode="lin" valueType="num">
                                      <p:cBhvr>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anim calcmode="lin" valueType="num">
                                      <p:cBhvr>
                                        <p:cTn id="5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500"/>
                                        <p:tgtEl>
                                          <p:spTgt spid="3">
                                            <p:txEl>
                                              <p:pRg st="9" end="9"/>
                                            </p:txEl>
                                          </p:spTgt>
                                        </p:tgtEl>
                                      </p:cBhvr>
                                    </p:animEffect>
                                    <p:anim calcmode="lin" valueType="num">
                                      <p:cBhvr>
                                        <p:cTn id="64"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42" presetClass="entr" presetSubtype="0" fill="hold" grpId="0" nodeType="after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500"/>
                                        <p:tgtEl>
                                          <p:spTgt spid="3">
                                            <p:txEl>
                                              <p:pRg st="10" end="10"/>
                                            </p:txEl>
                                          </p:spTgt>
                                        </p:tgtEl>
                                      </p:cBhvr>
                                    </p:animEffect>
                                    <p:anim calcmode="lin" valueType="num">
                                      <p:cBhvr>
                                        <p:cTn id="70"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72" fill="hold">
                            <p:stCondLst>
                              <p:cond delay="1500"/>
                            </p:stCondLst>
                            <p:childTnLst>
                              <p:par>
                                <p:cTn id="73" presetID="42" presetClass="entr" presetSubtype="0" fill="hold" grpId="0" nodeType="after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animEffect transition="in" filter="fade">
                                      <p:cBhvr>
                                        <p:cTn id="75" dur="500"/>
                                        <p:tgtEl>
                                          <p:spTgt spid="3">
                                            <p:txEl>
                                              <p:pRg st="11" end="11"/>
                                            </p:txEl>
                                          </p:spTgt>
                                        </p:tgtEl>
                                      </p:cBhvr>
                                    </p:animEffect>
                                    <p:anim calcmode="lin" valueType="num">
                                      <p:cBhvr>
                                        <p:cTn id="76"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7"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14400"/>
          </a:xfrm>
        </p:spPr>
        <p:txBody>
          <a:bodyPr>
            <a:normAutofit fontScale="90000"/>
          </a:bodyPr>
          <a:lstStyle/>
          <a:p>
            <a:pPr lvl="0"/>
            <a:r>
              <a:rPr lang="en-US" dirty="0" smtClean="0"/>
              <a:t>How Would God Have Me/Us Respond?</a:t>
            </a:r>
            <a:endParaRPr lang="en-US" dirty="0"/>
          </a:p>
        </p:txBody>
      </p:sp>
      <p:sp>
        <p:nvSpPr>
          <p:cNvPr id="3" name="Content Placeholder 2"/>
          <p:cNvSpPr>
            <a:spLocks noGrp="1"/>
          </p:cNvSpPr>
          <p:nvPr>
            <p:ph idx="1"/>
          </p:nvPr>
        </p:nvSpPr>
        <p:spPr>
          <a:xfrm>
            <a:off x="228600" y="838200"/>
            <a:ext cx="8915400" cy="6019800"/>
          </a:xfrm>
        </p:spPr>
        <p:txBody>
          <a:bodyPr>
            <a:normAutofit/>
          </a:bodyPr>
          <a:lstStyle/>
          <a:p>
            <a:r>
              <a:rPr lang="en-US" dirty="0" smtClean="0"/>
              <a:t>We must exercise extreme caution!</a:t>
            </a:r>
          </a:p>
          <a:p>
            <a:pPr lvl="1"/>
            <a:r>
              <a:rPr lang="en-US" dirty="0" smtClean="0"/>
              <a:t>While God has always had a pattern which He expected His faithful children to follow (Heb. 8:5; 2 Tim. 2:13) and obey (Heb. 5:8-9; Gal. 1:8-10; Acts 5:29), man has not always been satisfied to comply.</a:t>
            </a:r>
          </a:p>
          <a:p>
            <a:pPr lvl="1"/>
            <a:r>
              <a:rPr lang="en-US" dirty="0" smtClean="0"/>
              <a:t>Even the Lord’s church has been threatened by man-made doctrines and practices.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14400"/>
          </a:xfrm>
        </p:spPr>
        <p:txBody>
          <a:bodyPr>
            <a:normAutofit fontScale="90000"/>
          </a:bodyPr>
          <a:lstStyle/>
          <a:p>
            <a:pPr lvl="0"/>
            <a:r>
              <a:rPr lang="en-US" dirty="0" smtClean="0"/>
              <a:t>How Would God Have Me/Us Respond?</a:t>
            </a:r>
            <a:endParaRPr lang="en-US" dirty="0"/>
          </a:p>
        </p:txBody>
      </p:sp>
      <p:sp>
        <p:nvSpPr>
          <p:cNvPr id="3" name="Content Placeholder 2"/>
          <p:cNvSpPr>
            <a:spLocks noGrp="1"/>
          </p:cNvSpPr>
          <p:nvPr>
            <p:ph idx="1"/>
          </p:nvPr>
        </p:nvSpPr>
        <p:spPr>
          <a:xfrm>
            <a:off x="228600" y="838200"/>
            <a:ext cx="8915400" cy="6019800"/>
          </a:xfrm>
        </p:spPr>
        <p:txBody>
          <a:bodyPr>
            <a:normAutofit lnSpcReduction="10000"/>
          </a:bodyPr>
          <a:lstStyle/>
          <a:p>
            <a:r>
              <a:rPr lang="en-US" dirty="0" smtClean="0"/>
              <a:t>The Community Church movement poses a real threat to churches of Christ!</a:t>
            </a:r>
          </a:p>
          <a:p>
            <a:pPr lvl="1"/>
            <a:r>
              <a:rPr lang="en-US" dirty="0" smtClean="0"/>
              <a:t>Our society, we are told:</a:t>
            </a:r>
          </a:p>
          <a:p>
            <a:pPr lvl="2"/>
            <a:r>
              <a:rPr lang="en-US" dirty="0" smtClean="0"/>
              <a:t>Is moving farther and farther away from being receptive to the Scriptures.</a:t>
            </a:r>
          </a:p>
          <a:p>
            <a:pPr lvl="2"/>
            <a:r>
              <a:rPr lang="en-US" dirty="0" smtClean="0"/>
              <a:t>Is bored with the church, bored with worship, bored with doctrine, bored with preaching, bored with “stiff religion.”</a:t>
            </a:r>
          </a:p>
          <a:p>
            <a:pPr lvl="1"/>
            <a:r>
              <a:rPr lang="en-US" dirty="0" smtClean="0"/>
              <a:t>The solution, we are told:</a:t>
            </a:r>
          </a:p>
          <a:p>
            <a:pPr lvl="2"/>
            <a:r>
              <a:rPr lang="en-US" dirty="0" smtClean="0"/>
              <a:t>Is to discover the needs of the people we are trying to reach</a:t>
            </a:r>
          </a:p>
          <a:p>
            <a:pPr lvl="2"/>
            <a:r>
              <a:rPr lang="en-US" dirty="0" smtClean="0"/>
              <a:t>Is to adjust our teaching and practice to meet those needs</a:t>
            </a:r>
          </a:p>
          <a:p>
            <a:pPr lvl="2"/>
            <a:r>
              <a:rPr lang="en-US" dirty="0" smtClean="0"/>
              <a:t>Is to make changes to make the church more appealing and acceptable to the world</a:t>
            </a:r>
          </a:p>
          <a:p>
            <a:pPr lvl="2"/>
            <a:r>
              <a:rPr lang="en-US" dirty="0" smtClean="0"/>
              <a:t>Is to study denominational growth methods and emulate their successes to glean greater numbers and dollars to keep things going for us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anim calcmode="lin" valueType="num">
                                      <p:cBhvr>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anim calcmode="lin" valueType="num">
                                      <p:cBhvr>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anim calcmode="lin" valueType="num">
                                      <p:cBhvr>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15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anim calcmode="lin" valueType="num">
                                      <p:cBhvr>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anim calcmode="lin" valueType="num">
                                      <p:cBhvr>
                                        <p:cTn id="5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14400"/>
          </a:xfrm>
        </p:spPr>
        <p:txBody>
          <a:bodyPr>
            <a:normAutofit fontScale="90000"/>
          </a:bodyPr>
          <a:lstStyle/>
          <a:p>
            <a:pPr lvl="0"/>
            <a:r>
              <a:rPr lang="en-US" dirty="0" smtClean="0"/>
              <a:t>How Would God Have Me/Us Respond?</a:t>
            </a:r>
            <a:endParaRPr lang="en-US" dirty="0"/>
          </a:p>
        </p:txBody>
      </p:sp>
      <p:sp>
        <p:nvSpPr>
          <p:cNvPr id="3" name="Content Placeholder 2"/>
          <p:cNvSpPr>
            <a:spLocks noGrp="1"/>
          </p:cNvSpPr>
          <p:nvPr>
            <p:ph idx="1"/>
          </p:nvPr>
        </p:nvSpPr>
        <p:spPr>
          <a:xfrm>
            <a:off x="228600" y="838200"/>
            <a:ext cx="8915400" cy="6019800"/>
          </a:xfrm>
        </p:spPr>
        <p:txBody>
          <a:bodyPr>
            <a:normAutofit fontScale="92500"/>
          </a:bodyPr>
          <a:lstStyle/>
          <a:p>
            <a:r>
              <a:rPr lang="en-US" dirty="0" smtClean="0"/>
              <a:t>CONSTANTLY TEST teachers and teachings to see “whether they are of God” (1 John 4:1; cf. 1 Thess. 5:21-22).</a:t>
            </a:r>
          </a:p>
          <a:p>
            <a:r>
              <a:rPr lang="en-US" dirty="0" smtClean="0"/>
              <a:t>“WATCH” and be aware of teachings and their devastating consequences if contrary to Scripture (Acts 20:31).</a:t>
            </a:r>
          </a:p>
          <a:p>
            <a:r>
              <a:rPr lang="en-US" dirty="0" smtClean="0"/>
              <a:t>SEARCH THE SCRIPTURES daily to find out whether teachings and practices “are so” (Acts 17:11).</a:t>
            </a:r>
          </a:p>
          <a:p>
            <a:r>
              <a:rPr lang="en-US" dirty="0" smtClean="0"/>
              <a:t>DO NOT BE CARRIED ABOUT by “every wind of doctrine” that comes along (Eph. 4:14; Heb. 13:9).</a:t>
            </a:r>
          </a:p>
          <a:p>
            <a:r>
              <a:rPr lang="en-US" dirty="0" smtClean="0"/>
              <a:t>DO NOT BID THEM GOD SPEED (i.e., show approval or wish them well) in their endeavors (2 John 9-11).</a:t>
            </a:r>
          </a:p>
          <a:p>
            <a:r>
              <a:rPr lang="en-US" dirty="0" smtClean="0"/>
              <a:t>HAVE NO FELLOWSHIP with them, participating or sharing in their activities or worship services (Eph. 5:11; cf. 1 Tim. 6:5).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914400"/>
          </a:xfrm>
        </p:spPr>
        <p:txBody>
          <a:bodyPr>
            <a:normAutofit fontScale="90000"/>
          </a:bodyPr>
          <a:lstStyle/>
          <a:p>
            <a:pPr lvl="0"/>
            <a:r>
              <a:rPr lang="en-US" dirty="0" smtClean="0"/>
              <a:t>How Would God Have Me/Us Respond?</a:t>
            </a:r>
            <a:endParaRPr lang="en-US" dirty="0"/>
          </a:p>
        </p:txBody>
      </p:sp>
      <p:sp>
        <p:nvSpPr>
          <p:cNvPr id="3" name="Content Placeholder 2"/>
          <p:cNvSpPr>
            <a:spLocks noGrp="1"/>
          </p:cNvSpPr>
          <p:nvPr>
            <p:ph idx="1"/>
          </p:nvPr>
        </p:nvSpPr>
        <p:spPr>
          <a:xfrm>
            <a:off x="228600" y="838200"/>
            <a:ext cx="8915400" cy="6019800"/>
          </a:xfrm>
        </p:spPr>
        <p:txBody>
          <a:bodyPr>
            <a:normAutofit fontScale="92500"/>
          </a:bodyPr>
          <a:lstStyle/>
          <a:p>
            <a:r>
              <a:rPr lang="en-US" dirty="0" smtClean="0"/>
              <a:t>EXPOSE THEM and their teachings with the light of the Word of God (Eph. 5:11-13; cf. John 3:20-21).</a:t>
            </a:r>
          </a:p>
          <a:p>
            <a:r>
              <a:rPr lang="en-US" dirty="0" smtClean="0"/>
              <a:t>BE CAUTIOUS, lest you also share in their deeds (contrary to God’s will) and share in their doom (2 John 9-11; Gal. 1:8-9).</a:t>
            </a:r>
          </a:p>
          <a:p>
            <a:r>
              <a:rPr lang="en-US" dirty="0" smtClean="0"/>
              <a:t>PRAY FOR THEM that they might find the truth, learn the truth, have hearts open to the truth and obey the truth (1 Tim. 2:1-6).</a:t>
            </a:r>
          </a:p>
          <a:p>
            <a:r>
              <a:rPr lang="en-US" dirty="0" smtClean="0"/>
              <a:t>TEACH THEM God’s Word, teaching to observe all that Jesus (our Authority) has commanded (Matt. 28:18-20; Col. 1:28).</a:t>
            </a:r>
          </a:p>
          <a:p>
            <a:r>
              <a:rPr lang="en-US" dirty="0" smtClean="0"/>
              <a:t>SEEK GOD’S TRUTH and His righteousness instead of man’s (Prov. 23:23; Matt. 6:33; John 8:32).</a:t>
            </a:r>
          </a:p>
          <a:p>
            <a:r>
              <a:rPr lang="en-US" dirty="0" smtClean="0"/>
              <a:t>OBEY THE TRUTH and devote yourself to the teachings and practices of the New Testament (1 Pet. 1:22; Col. 3:17).</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Would you agree with this?</a:t>
            </a:r>
            <a:endParaRPr lang="en-US" dirty="0"/>
          </a:p>
        </p:txBody>
      </p:sp>
      <p:sp>
        <p:nvSpPr>
          <p:cNvPr id="3" name="Content Placeholder 2"/>
          <p:cNvSpPr>
            <a:spLocks noGrp="1"/>
          </p:cNvSpPr>
          <p:nvPr>
            <p:ph idx="1"/>
          </p:nvPr>
        </p:nvSpPr>
        <p:spPr/>
        <p:txBody>
          <a:bodyPr>
            <a:noAutofit/>
          </a:bodyPr>
          <a:lstStyle/>
          <a:p>
            <a:pPr marL="0" indent="0">
              <a:buNone/>
            </a:pPr>
            <a:r>
              <a:rPr lang="en-US" sz="2600" dirty="0" smtClean="0"/>
              <a:t>	“Left to ourselves, we corrupt virtually everything we touch, even the clear message of the Bible. This tendency to twist and misinterpret God’s revelation is recorded in the very history of God’s people and it remains a common occurrence in daily life:</a:t>
            </a:r>
          </a:p>
          <a:p>
            <a:pPr marL="569913" indent="-331788"/>
            <a:r>
              <a:rPr lang="en-US" sz="2600" dirty="0" smtClean="0"/>
              <a:t>“Israel continually deviated from the covenant stipulations of God despite the fact that God repeated them over and over.</a:t>
            </a:r>
          </a:p>
          <a:p>
            <a:pPr marL="569913" indent="-331788"/>
            <a:r>
              <a:rPr lang="en-US" sz="2600" dirty="0" smtClean="0"/>
              <a:t>“The New Testament community had false prophets attempt to infiltrate its ranks and subvert the Gospel message.</a:t>
            </a:r>
          </a:p>
          <a:p>
            <a:pPr marL="569913" indent="-331788"/>
            <a:r>
              <a:rPr lang="en-US" sz="2600" dirty="0" smtClean="0"/>
              <a:t>“The Early Church saw its doctrinal purity tainted soon after the Apostles had died.</a:t>
            </a:r>
          </a:p>
        </p:txBody>
      </p:sp>
      <p:sp>
        <p:nvSpPr>
          <p:cNvPr id="4" name="Rectangle 3"/>
          <p:cNvSpPr/>
          <p:nvPr/>
        </p:nvSpPr>
        <p:spPr>
          <a:xfrm>
            <a:off x="0" y="0"/>
            <a:ext cx="51054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Would you agree with this?</a:t>
            </a:r>
            <a:endParaRPr lang="en-US" dirty="0"/>
          </a:p>
        </p:txBody>
      </p:sp>
      <p:sp>
        <p:nvSpPr>
          <p:cNvPr id="3" name="Content Placeholder 2"/>
          <p:cNvSpPr>
            <a:spLocks noGrp="1"/>
          </p:cNvSpPr>
          <p:nvPr>
            <p:ph idx="1"/>
          </p:nvPr>
        </p:nvSpPr>
        <p:spPr>
          <a:xfrm>
            <a:off x="228600" y="1447800"/>
            <a:ext cx="8915400" cy="5410200"/>
          </a:xfrm>
        </p:spPr>
        <p:txBody>
          <a:bodyPr>
            <a:normAutofit fontScale="92500" lnSpcReduction="20000"/>
          </a:bodyPr>
          <a:lstStyle/>
          <a:p>
            <a:pPr marL="0" indent="0">
              <a:buNone/>
            </a:pPr>
            <a:r>
              <a:rPr lang="en-US" dirty="0" smtClean="0"/>
              <a:t>	“It is quite common for individuals to pick and choose what they approve in God’s word and discard the rest. It is common practice to substitute the truth as taught by the Apostles with purely human traditions, substituting God’s Word with error-laden religious rituals…. </a:t>
            </a:r>
          </a:p>
          <a:p>
            <a:pPr marL="0" indent="0">
              <a:buNone/>
            </a:pPr>
            <a:r>
              <a:rPr lang="en-US" dirty="0" smtClean="0"/>
              <a:t>	“...Why are there so many religions? These are man-made attempts to re-connect with God on human terms while rejecting God’s terms.</a:t>
            </a:r>
          </a:p>
          <a:p>
            <a:pPr marL="0" indent="0">
              <a:buNone/>
            </a:pPr>
            <a:r>
              <a:rPr lang="en-US" dirty="0" smtClean="0"/>
              <a:t>	“There are lots of religions, philosophies, and ideas out there. They all claim to reflect reality and truth. The exclusive claims of the Bible are not popular with many people, yet it is clear that any belief that is not supported by Scripture is false and must be rejected. All other views and religions are in error. Only the biblical [view] reflects the reality of the Creator’s perspective, the way things really are.”</a:t>
            </a:r>
          </a:p>
          <a:p>
            <a:pPr marL="0" indent="0">
              <a:buNone/>
            </a:pPr>
            <a:r>
              <a:rPr lang="en-US" dirty="0" smtClean="0"/>
              <a:t> </a:t>
            </a:r>
            <a:endParaRPr lang="en-US" dirty="0"/>
          </a:p>
        </p:txBody>
      </p:sp>
      <p:sp>
        <p:nvSpPr>
          <p:cNvPr id="5" name="Rectangle 4"/>
          <p:cNvSpPr/>
          <p:nvPr/>
        </p:nvSpPr>
        <p:spPr>
          <a:xfrm>
            <a:off x="0" y="0"/>
            <a:ext cx="5105400" cy="1447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04800" y="5410200"/>
            <a:ext cx="84582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229600" y="5105400"/>
            <a:ext cx="5334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800" y="5715000"/>
            <a:ext cx="2971800" cy="0"/>
          </a:xfrm>
          <a:prstGeom prst="line">
            <a:avLst/>
          </a:prstGeom>
          <a:ln w="381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2000"/>
                                        <p:tgtEl>
                                          <p:spTgt spid="7"/>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Their Origins</a:t>
            </a:r>
            <a:endParaRPr lang="en-US" dirty="0"/>
          </a:p>
        </p:txBody>
      </p:sp>
      <p:sp>
        <p:nvSpPr>
          <p:cNvPr id="3" name="Content Placeholder 2"/>
          <p:cNvSpPr>
            <a:spLocks noGrp="1"/>
          </p:cNvSpPr>
          <p:nvPr>
            <p:ph idx="1"/>
          </p:nvPr>
        </p:nvSpPr>
        <p:spPr>
          <a:xfrm>
            <a:off x="228600" y="1066800"/>
            <a:ext cx="8915400" cy="5791200"/>
          </a:xfrm>
        </p:spPr>
        <p:txBody>
          <a:bodyPr/>
          <a:lstStyle/>
          <a:p>
            <a:r>
              <a:rPr lang="en-US" dirty="0" smtClean="0"/>
              <a:t>Community churches have been designed “</a:t>
            </a:r>
            <a:r>
              <a:rPr lang="en-US" u="sng" dirty="0" smtClean="0"/>
              <a:t>to appeal to [and to give] the </a:t>
            </a:r>
            <a:r>
              <a:rPr lang="en-US" u="sng" dirty="0" err="1" smtClean="0"/>
              <a:t>unchurched</a:t>
            </a:r>
            <a:r>
              <a:rPr lang="en-US" u="sng" dirty="0" smtClean="0"/>
              <a:t> what [they] were looking for</a:t>
            </a:r>
            <a:r>
              <a:rPr lang="en-US" dirty="0" smtClean="0"/>
              <a:t>” (</a:t>
            </a:r>
            <a:r>
              <a:rPr lang="en-US" i="1" dirty="0" smtClean="0"/>
              <a:t>Purpose Driven, </a:t>
            </a:r>
            <a:r>
              <a:rPr lang="en-US" dirty="0" smtClean="0"/>
              <a:t>p. 193)</a:t>
            </a:r>
          </a:p>
          <a:p>
            <a:r>
              <a:rPr lang="en-US" dirty="0" smtClean="0"/>
              <a:t>“The theology and doctrine of community churches and mega-churches </a:t>
            </a:r>
            <a:r>
              <a:rPr lang="en-US" u="sng" dirty="0" smtClean="0"/>
              <a:t>varies according to the beliefs of the pastor</a:t>
            </a:r>
            <a:r>
              <a:rPr lang="en-US" dirty="0" smtClean="0"/>
              <a:t>” (</a:t>
            </a:r>
            <a:r>
              <a:rPr lang="en-US" i="1" dirty="0" smtClean="0"/>
              <a:t>2010 Handbook of Denominations, </a:t>
            </a:r>
            <a:r>
              <a:rPr lang="en-US" dirty="0" smtClean="0"/>
              <a:t>p. 274).</a:t>
            </a:r>
          </a:p>
          <a:p>
            <a:r>
              <a:rPr lang="en-US" dirty="0" smtClean="0"/>
              <a:t>“</a:t>
            </a:r>
            <a:r>
              <a:rPr lang="en-US" u="sng" dirty="0" smtClean="0"/>
              <a:t>God spoke personally to me</a:t>
            </a:r>
            <a:r>
              <a:rPr lang="en-US" dirty="0" smtClean="0"/>
              <a:t>” (</a:t>
            </a:r>
            <a:r>
              <a:rPr lang="en-US" i="1" dirty="0" smtClean="0"/>
              <a:t>Purpose Driven, </a:t>
            </a:r>
            <a:r>
              <a:rPr lang="en-US" dirty="0" smtClean="0"/>
              <a:t>p. 26).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Salvation</a:t>
            </a:r>
            <a:endParaRPr lang="en-US" dirty="0"/>
          </a:p>
        </p:txBody>
      </p:sp>
      <p:sp>
        <p:nvSpPr>
          <p:cNvPr id="3" name="Content Placeholder 2"/>
          <p:cNvSpPr>
            <a:spLocks noGrp="1"/>
          </p:cNvSpPr>
          <p:nvPr>
            <p:ph idx="1"/>
          </p:nvPr>
        </p:nvSpPr>
        <p:spPr>
          <a:xfrm>
            <a:off x="228600" y="1066800"/>
            <a:ext cx="8915400" cy="5791200"/>
          </a:xfrm>
        </p:spPr>
        <p:txBody>
          <a:bodyPr/>
          <a:lstStyle/>
          <a:p>
            <a:r>
              <a:rPr lang="en-US" dirty="0" smtClean="0"/>
              <a:t>“</a:t>
            </a:r>
            <a:r>
              <a:rPr lang="en-US" u="sng" dirty="0" smtClean="0"/>
              <a:t>Pray to receive Jesus</a:t>
            </a:r>
            <a:r>
              <a:rPr lang="en-US" dirty="0" smtClean="0"/>
              <a:t>; ask Jesus to forgive you for your wrongs” </a:t>
            </a:r>
            <a:r>
              <a:rPr lang="en-US" sz="2400" b="0" dirty="0" smtClean="0"/>
              <a:t>(http://media.willowcreek.org/).</a:t>
            </a:r>
            <a:endParaRPr lang="en-US" b="0" dirty="0" smtClean="0"/>
          </a:p>
          <a:p>
            <a:r>
              <a:rPr lang="en-US" dirty="0" smtClean="0"/>
              <a:t>“We believe that salvation is by faith </a:t>
            </a:r>
            <a:r>
              <a:rPr lang="en-US" u="sng" dirty="0" smtClean="0"/>
              <a:t>alone</a:t>
            </a:r>
            <a:r>
              <a:rPr lang="en-US" dirty="0" smtClean="0"/>
              <a:t>” </a:t>
            </a:r>
            <a:r>
              <a:rPr lang="en-US" sz="2400" b="0" dirty="0" smtClean="0"/>
              <a:t>(from Christ Fellowship online video, “We Believe”).</a:t>
            </a:r>
            <a:endParaRPr lang="en-US" b="0" dirty="0" smtClean="0"/>
          </a:p>
          <a:p>
            <a:r>
              <a:rPr lang="en-US" dirty="0" smtClean="0"/>
              <a:t>“You can receive Christ now by asking God to forgive you and by inviting Christ to be Lord (CEO) of your life…The following is </a:t>
            </a:r>
            <a:r>
              <a:rPr lang="en-US" u="sng" dirty="0" smtClean="0"/>
              <a:t>a suggested prayer</a:t>
            </a:r>
            <a:r>
              <a:rPr lang="en-US" dirty="0" smtClean="0"/>
              <a:t>…” </a:t>
            </a:r>
            <a:r>
              <a:rPr lang="en-US" sz="2400" b="0" dirty="0" smtClean="0"/>
              <a:t>(http://gochrist fellowship.com/about-us/new-here/need-a-change).</a:t>
            </a:r>
            <a:endParaRPr lang="en-US" b="0" dirty="0" smtClean="0"/>
          </a:p>
          <a:p>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943600"/>
          </a:xfrm>
        </p:spPr>
        <p:txBody>
          <a:bodyPr>
            <a:normAutofit/>
          </a:bodyPr>
          <a:lstStyle/>
          <a:p>
            <a:r>
              <a:rPr lang="en-US" dirty="0" smtClean="0"/>
              <a:t>“…</a:t>
            </a:r>
            <a:r>
              <a:rPr lang="en-US" u="sng" dirty="0" smtClean="0"/>
              <a:t>No one is condemned to Hell because they never heard the Gospel</a:t>
            </a:r>
            <a:r>
              <a:rPr lang="en-US" dirty="0" smtClean="0"/>
              <a:t>…the Bible implies that humans will be judged according to the amount of information they had about God, not according to the revelation they did not receive” </a:t>
            </a:r>
            <a:r>
              <a:rPr lang="en-US" sz="2400" b="0" dirty="0" smtClean="0"/>
              <a:t>(http://gochristfellowship.com/).</a:t>
            </a:r>
          </a:p>
          <a:p>
            <a:r>
              <a:rPr lang="en-US" dirty="0" smtClean="0"/>
              <a:t>“…</a:t>
            </a:r>
            <a:r>
              <a:rPr lang="en-US" u="sng" dirty="0" smtClean="0"/>
              <a:t>Every human being is born a sinner</a:t>
            </a:r>
            <a:r>
              <a:rPr lang="en-US" dirty="0" smtClean="0"/>
              <a:t>, with deep-seated inclinations to revolt against God’s righteous rule…Everyone, including babies, is </a:t>
            </a:r>
            <a:r>
              <a:rPr lang="en-US" u="sng" dirty="0" smtClean="0"/>
              <a:t>born in sin</a:t>
            </a:r>
            <a:r>
              <a:rPr lang="en-US" dirty="0" smtClean="0"/>
              <a:t> (Psalm 51:5; 58:3)” </a:t>
            </a:r>
            <a:r>
              <a:rPr lang="en-US" sz="2400" b="0" dirty="0" smtClean="0"/>
              <a:t>(http://gochristfellowship.com/).</a:t>
            </a:r>
            <a:endParaRPr lang="en-US" b="0" dirty="0" smtClean="0"/>
          </a:p>
          <a:p>
            <a:endParaRPr lang="en-US" dirty="0" smtClean="0"/>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Salvation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915400" cy="5791200"/>
          </a:xfrm>
        </p:spPr>
        <p:txBody>
          <a:bodyPr>
            <a:normAutofit/>
          </a:bodyPr>
          <a:lstStyle/>
          <a:p>
            <a:r>
              <a:rPr lang="en-US" dirty="0" smtClean="0"/>
              <a:t>“Baptism is </a:t>
            </a:r>
            <a:r>
              <a:rPr lang="en-US" u="sng" dirty="0" smtClean="0"/>
              <a:t>an outward sign</a:t>
            </a:r>
            <a:r>
              <a:rPr lang="en-US" dirty="0" smtClean="0"/>
              <a:t> of an inward commitment you made in your heart to Jesus” </a:t>
            </a:r>
            <a:r>
              <a:rPr lang="en-US" sz="2400" b="0" dirty="0" smtClean="0"/>
              <a:t>(www.iamelevate.com). </a:t>
            </a:r>
          </a:p>
          <a:p>
            <a:r>
              <a:rPr lang="en-US" dirty="0" smtClean="0"/>
              <a:t>“Baptism </a:t>
            </a:r>
            <a:r>
              <a:rPr lang="en-US" u="sng" dirty="0" smtClean="0"/>
              <a:t>doesn’t ‘save’ you</a:t>
            </a:r>
            <a:r>
              <a:rPr lang="en-US" dirty="0" smtClean="0"/>
              <a:t> from your sins” </a:t>
            </a:r>
            <a:r>
              <a:rPr lang="en-US" sz="2400" b="0" dirty="0" smtClean="0"/>
              <a:t>(www.iamelevate.com). </a:t>
            </a:r>
          </a:p>
          <a:p>
            <a:r>
              <a:rPr lang="en-US" dirty="0" smtClean="0"/>
              <a:t>“Baptism </a:t>
            </a:r>
            <a:r>
              <a:rPr lang="en-US" u="sng" dirty="0" smtClean="0"/>
              <a:t>does not provide salvation</a:t>
            </a:r>
            <a:r>
              <a:rPr lang="en-US" dirty="0" smtClean="0"/>
              <a:t> for an individual” </a:t>
            </a:r>
            <a:r>
              <a:rPr lang="en-US" sz="2400" b="0" dirty="0" smtClean="0"/>
              <a:t>(http://www.willowcreek.org/).</a:t>
            </a:r>
          </a:p>
          <a:p>
            <a:r>
              <a:rPr lang="en-US" dirty="0" smtClean="0"/>
              <a:t>“Baptism </a:t>
            </a:r>
            <a:r>
              <a:rPr lang="en-US" u="sng" dirty="0" smtClean="0"/>
              <a:t>isn't a prerequisite for salvation</a:t>
            </a:r>
            <a:r>
              <a:rPr lang="en-US" dirty="0" smtClean="0"/>
              <a:t>” </a:t>
            </a:r>
            <a:r>
              <a:rPr lang="en-US" sz="2400" b="0" dirty="0" smtClean="0"/>
              <a:t>(http://www.willowcreek.org/).</a:t>
            </a:r>
          </a:p>
          <a:p>
            <a:r>
              <a:rPr lang="en-US" dirty="0" smtClean="0"/>
              <a:t>“Baptism was </a:t>
            </a:r>
            <a:r>
              <a:rPr lang="en-US" u="sng" dirty="0" smtClean="0"/>
              <a:t>never intended to provide salvation</a:t>
            </a:r>
            <a:r>
              <a:rPr lang="en-US" dirty="0" smtClean="0"/>
              <a:t>” </a:t>
            </a:r>
            <a:r>
              <a:rPr lang="en-US" sz="2400" b="0" dirty="0" smtClean="0"/>
              <a:t>(http://www.willowcreek.org/).</a:t>
            </a:r>
          </a:p>
        </p:txBody>
      </p:sp>
      <p:sp>
        <p:nvSpPr>
          <p:cNvPr id="5" name="Title 1"/>
          <p:cNvSpPr>
            <a:spLocks noGrp="1"/>
          </p:cNvSpPr>
          <p:nvPr>
            <p:ph type="title"/>
          </p:nvPr>
        </p:nvSpPr>
        <p:spPr>
          <a:xfrm>
            <a:off x="0" y="76200"/>
            <a:ext cx="9144000" cy="914400"/>
          </a:xfrm>
        </p:spPr>
        <p:txBody>
          <a:bodyPr>
            <a:normAutofit fontScale="90000"/>
          </a:bodyPr>
          <a:lstStyle/>
          <a:p>
            <a:r>
              <a:rPr lang="en-US" dirty="0" smtClean="0"/>
              <a:t>Summary:  What Community Churches </a:t>
            </a:r>
            <a:br>
              <a:rPr lang="en-US" dirty="0" smtClean="0"/>
            </a:br>
            <a:r>
              <a:rPr lang="en-US" u="sng" dirty="0" smtClean="0"/>
              <a:t>Teach About Baptism</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2202</TotalTime>
  <Words>3189</Words>
  <Application>Microsoft Office PowerPoint</Application>
  <PresentationFormat>On-screen Show (4:3)</PresentationFormat>
  <Paragraphs>175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Slide 1</vt:lpstr>
      <vt:lpstr>What This Class Is NOT Intended to Do</vt:lpstr>
      <vt:lpstr>What This Class Is Intended to Do</vt:lpstr>
      <vt:lpstr>Would you agree with this?</vt:lpstr>
      <vt:lpstr>Would you agree with this?</vt:lpstr>
      <vt:lpstr>Summary:  What Community Churches  Teach About Their Origins</vt:lpstr>
      <vt:lpstr>Summary:  What Community Churches  Teach About Salvation</vt:lpstr>
      <vt:lpstr>Summary:  What Community Churches  Teach About Salvation</vt:lpstr>
      <vt:lpstr>Summary:  What Community Churches  Teach About Baptism</vt:lpstr>
      <vt:lpstr>Summary:  What Community Churches  Teach About Baptism</vt:lpstr>
      <vt:lpstr>Summary:  What Community Churches  Teach About Baptism</vt:lpstr>
      <vt:lpstr>Summary:  What Community Churches  Teach About Baptism</vt:lpstr>
      <vt:lpstr>Summary:  What Community Churches  Teach About Evangelism &amp; Worship</vt:lpstr>
      <vt:lpstr>Summary:  What Community Churches  Teach About Worship</vt:lpstr>
      <vt:lpstr>Summary:  What Community Churches  Teach About Worship</vt:lpstr>
      <vt:lpstr>Summary:  What Community Churches  Teach About The Lord’s Supper</vt:lpstr>
      <vt:lpstr>Summary:  What Community Churches  Teach About The Lord’s Supper</vt:lpstr>
      <vt:lpstr>Summary:  What Community Churches  Teach About Falling from Grace</vt:lpstr>
      <vt:lpstr>Summary:  What Community Churches  Teach About Falling from Grace</vt:lpstr>
      <vt:lpstr>The Teachings of Scripture on  Falling from Grace</vt:lpstr>
      <vt:lpstr>Summary:  What Community Churches  Teach About Church Organization</vt:lpstr>
      <vt:lpstr>Summary:  What Community Churches  Teach About Church Organization</vt:lpstr>
      <vt:lpstr>Summary:  What Community Churches  Teach About Church Organization</vt:lpstr>
      <vt:lpstr>Summary:  What Community Churches  Teach About Church Organization</vt:lpstr>
      <vt:lpstr>Summary:  What Community Churches  Teach About Church Organization</vt:lpstr>
      <vt:lpstr>The Teachings of Scripture on  Church Organization</vt:lpstr>
      <vt:lpstr>Would you agree with this?</vt:lpstr>
      <vt:lpstr>Would you agree with this?</vt:lpstr>
      <vt:lpstr>How Would God Have Me/Us Respond?</vt:lpstr>
      <vt:lpstr>How Would God Have Me/Us Respond?</vt:lpstr>
      <vt:lpstr>How Would God Have Me/Us Respond?</vt:lpstr>
      <vt:lpstr>How Would God Have Me/Us Respond?</vt:lpstr>
      <vt:lpstr>How Would God Have Me/Us Respond?</vt:lpstr>
      <vt:lpstr>How Would God Have Me/Us Respond?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David</cp:lastModifiedBy>
  <cp:revision>70</cp:revision>
  <dcterms:created xsi:type="dcterms:W3CDTF">2012-07-04T13:42:53Z</dcterms:created>
  <dcterms:modified xsi:type="dcterms:W3CDTF">2012-08-29T21:40:39Z</dcterms:modified>
</cp:coreProperties>
</file>